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17"/>
  </p:notesMasterIdLst>
  <p:sldIdLst>
    <p:sldId id="381" r:id="rId2"/>
    <p:sldId id="259" r:id="rId3"/>
    <p:sldId id="292" r:id="rId4"/>
    <p:sldId id="384" r:id="rId5"/>
    <p:sldId id="294" r:id="rId6"/>
    <p:sldId id="296" r:id="rId7"/>
    <p:sldId id="272" r:id="rId8"/>
    <p:sldId id="302" r:id="rId9"/>
    <p:sldId id="303" r:id="rId10"/>
    <p:sldId id="420" r:id="rId11"/>
    <p:sldId id="421" r:id="rId12"/>
    <p:sldId id="422" r:id="rId13"/>
    <p:sldId id="423" r:id="rId14"/>
    <p:sldId id="424" r:id="rId15"/>
    <p:sldId id="4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303030"/>
    <a:srgbClr val="A21300"/>
    <a:srgbClr val="0082B0"/>
    <a:srgbClr val="D7A1A1"/>
    <a:srgbClr val="8DBAEB"/>
    <a:srgbClr val="9894E4"/>
    <a:srgbClr val="E098D2"/>
    <a:srgbClr val="85E1F3"/>
    <a:srgbClr val="08A8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4" autoAdjust="0"/>
    <p:restoredTop sz="94595" autoAdjust="0"/>
  </p:normalViewPr>
  <p:slideViewPr>
    <p:cSldViewPr>
      <p:cViewPr varScale="1">
        <p:scale>
          <a:sx n="128" d="100"/>
          <a:sy n="128" d="100"/>
        </p:scale>
        <p:origin x="-288" y="1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B1CE6-6302-4A6B-A3B8-738092EB22F8}" type="datetimeFigureOut">
              <a:rPr lang="en-US" smtClean="0"/>
              <a:t>1/25/24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6D5C1-6E00-48C9-9273-2D3D378B2E8D}" type="slidenum">
              <a:rPr lang="en-US" smtClean="0"/>
              <a:t>‹#›</a:t>
            </a:fld>
            <a:endParaRPr lang="en-US"/>
          </a:p>
        </p:txBody>
      </p:sp>
    </p:spTree>
    <p:extLst>
      <p:ext uri="{BB962C8B-B14F-4D97-AF65-F5344CB8AC3E}">
        <p14:creationId xmlns:p14="http://schemas.microsoft.com/office/powerpoint/2010/main" val="326788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everyone. My name is Shaun Loewen and I’m the program director for the University of Calgary Radiation Oncology Training Program. I’m joined by two our Radiation Oncology residents, Dr. Amanda Khan, Chief Resident in her 3</a:t>
            </a:r>
            <a:r>
              <a:rPr lang="en-CA" baseline="30000" dirty="0"/>
              <a:t>rd</a:t>
            </a:r>
            <a:r>
              <a:rPr lang="en-CA" dirty="0"/>
              <a:t> year of training, and Dr. Conrad Bayley, a 1</a:t>
            </a:r>
            <a:r>
              <a:rPr lang="en-CA" baseline="30000" dirty="0"/>
              <a:t>st</a:t>
            </a:r>
            <a:r>
              <a:rPr lang="en-CA" dirty="0"/>
              <a:t> year resident in our program. Today, we’re going to explore what a career in Radiation Oncology looks like.</a:t>
            </a:r>
            <a:endParaRPr lang="en-US" dirty="0"/>
          </a:p>
        </p:txBody>
      </p:sp>
      <p:sp>
        <p:nvSpPr>
          <p:cNvPr id="4" name="Slide Number Placeholder 3"/>
          <p:cNvSpPr>
            <a:spLocks noGrp="1"/>
          </p:cNvSpPr>
          <p:nvPr>
            <p:ph type="sldNum" sz="quarter" idx="5"/>
          </p:nvPr>
        </p:nvSpPr>
        <p:spPr/>
        <p:txBody>
          <a:bodyPr/>
          <a:lstStyle/>
          <a:p>
            <a:fld id="{82B6D5C1-6E00-48C9-9273-2D3D378B2E8D}" type="slidenum">
              <a:rPr lang="en-US" smtClean="0"/>
              <a:t>1</a:t>
            </a:fld>
            <a:endParaRPr lang="en-US"/>
          </a:p>
        </p:txBody>
      </p:sp>
    </p:spTree>
    <p:extLst>
      <p:ext uri="{BB962C8B-B14F-4D97-AF65-F5344CB8AC3E}">
        <p14:creationId xmlns:p14="http://schemas.microsoft.com/office/powerpoint/2010/main" val="4659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session today will be broken down into 5 sections. We’ll start with an overview of the Speciality of Radiation oncology, then talk specifically our training program in Calgary. Following, we’ll highlight some </a:t>
            </a:r>
            <a:r>
              <a:rPr lang="en-CA" dirty="0" err="1"/>
              <a:t>CaRMS</a:t>
            </a:r>
            <a:r>
              <a:rPr lang="en-CA" dirty="0"/>
              <a:t> and workforce trends in this specialty and provide you with some information about income and the job market. Then, our two residents will share their perspectives, and we’ll end the session with an opportunity to answer your questions.</a:t>
            </a:r>
            <a:endParaRPr lang="en-US" dirty="0"/>
          </a:p>
        </p:txBody>
      </p:sp>
      <p:sp>
        <p:nvSpPr>
          <p:cNvPr id="4" name="Slide Number Placeholder 3"/>
          <p:cNvSpPr>
            <a:spLocks noGrp="1"/>
          </p:cNvSpPr>
          <p:nvPr>
            <p:ph type="sldNum" sz="quarter" idx="5"/>
          </p:nvPr>
        </p:nvSpPr>
        <p:spPr/>
        <p:txBody>
          <a:bodyPr/>
          <a:lstStyle/>
          <a:p>
            <a:fld id="{82B6D5C1-6E00-48C9-9273-2D3D378B2E8D}" type="slidenum">
              <a:rPr lang="en-US" smtClean="0"/>
              <a:t>2</a:t>
            </a:fld>
            <a:endParaRPr lang="en-US"/>
          </a:p>
        </p:txBody>
      </p:sp>
    </p:spTree>
    <p:extLst>
      <p:ext uri="{BB962C8B-B14F-4D97-AF65-F5344CB8AC3E}">
        <p14:creationId xmlns:p14="http://schemas.microsoft.com/office/powerpoint/2010/main" val="1157239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635815A-5997-4A13-BE8D-18F716925C10}" type="datetime1">
              <a:rPr lang="en-US" smtClean="0"/>
              <a:t>1/25/24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F5FA5E2-32BE-4E75-84B1-A12EE286D1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BB819F-47E1-4D5A-AC60-33CFB229B15D}"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FA5E2-32BE-4E75-84B1-A12EE286D1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64DF15C-ACB9-44EA-99C4-6866FF76F043}"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FA5E2-32BE-4E75-84B1-A12EE286D1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0D063F2-2EAC-4ECB-A335-C5F780FDBF85}"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FA5E2-32BE-4E75-84B1-A12EE286D1F4}"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6BD613C-0284-46D5-839C-05C256C5DACF}" type="datetime1">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FA5E2-32BE-4E75-84B1-A12EE286D1F4}"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2D7210-60C7-430C-B0AD-BB1FC17B65D4}" type="datetime1">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FA5E2-32BE-4E75-84B1-A12EE286D1F4}"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4FCDBA3-D732-4B42-AF72-556AC8D847E1}" type="datetime1">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5FA5E2-32BE-4E75-84B1-A12EE286D1F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BB5AE16-3534-48BC-B4B6-4AE9F0712BC0}" type="datetime1">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5FA5E2-32BE-4E75-84B1-A12EE286D1F4}"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591C2-FF1D-44D8-BDFA-57D1238A1623}" type="datetime1">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5FA5E2-32BE-4E75-84B1-A12EE286D1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0108F42F-1AEE-4F48-8C1D-6F8E7F8BEB08}" type="datetime1">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FA5E2-32BE-4E75-84B1-A12EE286D1F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219C38B-4EDE-4CF0-A4E2-2C0E5C2413DC}" type="datetime1">
              <a:rPr lang="en-US" smtClean="0"/>
              <a:t>1/25/24</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F5FA5E2-32BE-4E75-84B1-A12EE286D1F4}"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AFA6DD0-3482-4172-B1B6-229555569131}" type="datetime1">
              <a:rPr lang="en-US" smtClean="0"/>
              <a:t>1/25/24</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DF5FA5E2-32BE-4E75-84B1-A12EE286D1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jordan.stosky@ahs.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natalie.logie@ahs.ca" TargetMode="External"/><Relationship Id="rId2" Type="http://schemas.openxmlformats.org/officeDocument/2006/relationships/hyperlink" Target="mailto:jordan.stosky@ahs.ca"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melissa.watkins2@ahs.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3.jpe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lass wall with a staircase and a garden&#10;&#10;Description automatically generated with medium confidence">
            <a:extLst>
              <a:ext uri="{FF2B5EF4-FFF2-40B4-BE49-F238E27FC236}">
                <a16:creationId xmlns:a16="http://schemas.microsoft.com/office/drawing/2014/main" id="{8E943262-F30C-06F6-BD52-8346D2B70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3784"/>
            <a:ext cx="3733800" cy="2493785"/>
          </a:xfrm>
          <a:prstGeom prst="rect">
            <a:avLst/>
          </a:prstGeom>
        </p:spPr>
      </p:pic>
      <p:sp>
        <p:nvSpPr>
          <p:cNvPr id="2" name="Title 1"/>
          <p:cNvSpPr>
            <a:spLocks noGrp="1"/>
          </p:cNvSpPr>
          <p:nvPr>
            <p:ph type="ctrTitle"/>
          </p:nvPr>
        </p:nvSpPr>
        <p:spPr>
          <a:xfrm>
            <a:off x="4114800" y="172197"/>
            <a:ext cx="8305800" cy="2265302"/>
          </a:xfrm>
        </p:spPr>
        <p:txBody>
          <a:bodyPr>
            <a:normAutofit fontScale="90000"/>
          </a:bodyPr>
          <a:lstStyle/>
          <a:p>
            <a:pPr algn="ctr"/>
            <a:r>
              <a:rPr lang="en-US" dirty="0">
                <a:latin typeface="Calibri" panose="020F0502020204030204" pitchFamily="34" charset="0"/>
              </a:rPr>
              <a:t>University of Calgary</a:t>
            </a:r>
            <a:br>
              <a:rPr lang="en-US" dirty="0">
                <a:latin typeface="Calibri" panose="020F0502020204030204" pitchFamily="34" charset="0"/>
              </a:rPr>
            </a:br>
            <a:r>
              <a:rPr lang="en-US" dirty="0">
                <a:latin typeface="Calibri" panose="020F0502020204030204" pitchFamily="34" charset="0"/>
              </a:rPr>
              <a:t>Radiation Oncology</a:t>
            </a:r>
            <a:br>
              <a:rPr lang="en-US" dirty="0">
                <a:latin typeface="Calibri" panose="020F0502020204030204" pitchFamily="34" charset="0"/>
              </a:rPr>
            </a:br>
            <a:r>
              <a:rPr lang="en-US" dirty="0">
                <a:latin typeface="Calibri" panose="020F0502020204030204" pitchFamily="34" charset="0"/>
              </a:rPr>
              <a:t>Residency Program</a:t>
            </a:r>
          </a:p>
        </p:txBody>
      </p:sp>
      <p:sp>
        <p:nvSpPr>
          <p:cNvPr id="3" name="Subtitle 2"/>
          <p:cNvSpPr>
            <a:spLocks noGrp="1"/>
          </p:cNvSpPr>
          <p:nvPr>
            <p:ph type="subTitle" idx="1"/>
          </p:nvPr>
        </p:nvSpPr>
        <p:spPr>
          <a:xfrm>
            <a:off x="4267200" y="1983401"/>
            <a:ext cx="7772400" cy="3454553"/>
          </a:xfrm>
        </p:spPr>
        <p:txBody>
          <a:bodyPr>
            <a:normAutofit/>
          </a:bodyPr>
          <a:lstStyle/>
          <a:p>
            <a:pPr algn="ctr"/>
            <a:endParaRPr lang="en-US" sz="700" dirty="0">
              <a:latin typeface="Calibri" panose="020F0502020204030204" pitchFamily="34" charset="0"/>
            </a:endParaRPr>
          </a:p>
          <a:p>
            <a:pPr algn="ctr"/>
            <a:endParaRPr lang="en-US" sz="2000" b="1" dirty="0">
              <a:latin typeface="Calibri" panose="020F0502020204030204" pitchFamily="34" charset="0"/>
            </a:endParaRPr>
          </a:p>
          <a:p>
            <a:pPr algn="ctr"/>
            <a:r>
              <a:rPr lang="en-US" sz="2000" b="1" dirty="0">
                <a:latin typeface="Calibri" panose="020F0502020204030204" pitchFamily="34" charset="0"/>
              </a:rPr>
              <a:t>Jordan Stosky MD FRCPC DABR</a:t>
            </a:r>
          </a:p>
          <a:p>
            <a:pPr algn="ctr"/>
            <a:r>
              <a:rPr lang="en-US" sz="2000" dirty="0">
                <a:latin typeface="Calibri" panose="020F0502020204030204" pitchFamily="34" charset="0"/>
              </a:rPr>
              <a:t>Radiation Oncology Residency Program Director</a:t>
            </a:r>
          </a:p>
          <a:p>
            <a:pPr algn="ctr"/>
            <a:r>
              <a:rPr lang="en-US" sz="2000" dirty="0">
                <a:latin typeface="Calibri" panose="020F0502020204030204" pitchFamily="34" charset="0"/>
                <a:hlinkClick r:id="rId4"/>
              </a:rPr>
              <a:t>jordan.stosky@ahs.ca</a:t>
            </a: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latin typeface="Calibri" panose="020F0502020204030204" pitchFamily="34" charset="0"/>
              </a:rPr>
              <a:t>Natalie </a:t>
            </a:r>
            <a:r>
              <a:rPr lang="en-US" sz="2000" b="1" dirty="0" err="1">
                <a:latin typeface="Calibri" panose="020F0502020204030204" pitchFamily="34" charset="0"/>
              </a:rPr>
              <a:t>Logie</a:t>
            </a:r>
            <a:r>
              <a:rPr lang="en-US" sz="2000" b="1" dirty="0">
                <a:latin typeface="Calibri" panose="020F0502020204030204" pitchFamily="34" charset="0"/>
              </a:rPr>
              <a:t> MD FRCPC DABR</a:t>
            </a:r>
          </a:p>
          <a:p>
            <a:pPr algn="ctr"/>
            <a:r>
              <a:rPr lang="en-US" sz="2000" dirty="0">
                <a:latin typeface="Calibri" panose="020F0502020204030204" pitchFamily="34" charset="0"/>
              </a:rPr>
              <a:t>Radiation Oncology Associate Residency Program Director</a:t>
            </a:r>
          </a:p>
          <a:p>
            <a:pPr algn="ctr"/>
            <a:r>
              <a:rPr lang="en-US" sz="2000" dirty="0">
                <a:latin typeface="Calibri" panose="020F0502020204030204" pitchFamily="34" charset="0"/>
                <a:hlinkClick r:id="rId4"/>
              </a:rPr>
              <a:t>natalie.logie@ahs.ca</a:t>
            </a: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p:txBody>
      </p:sp>
      <p:sp>
        <p:nvSpPr>
          <p:cNvPr id="9" name="TextBox 8">
            <a:extLst>
              <a:ext uri="{FF2B5EF4-FFF2-40B4-BE49-F238E27FC236}">
                <a16:creationId xmlns:a16="http://schemas.microsoft.com/office/drawing/2014/main" id="{4CFBC52A-2DD4-4AE6-B646-A69D310C2DBA}"/>
              </a:ext>
            </a:extLst>
          </p:cNvPr>
          <p:cNvSpPr txBox="1"/>
          <p:nvPr/>
        </p:nvSpPr>
        <p:spPr>
          <a:xfrm>
            <a:off x="9829800" y="6235636"/>
            <a:ext cx="2031325"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January 30, 2024</a:t>
            </a:r>
          </a:p>
        </p:txBody>
      </p:sp>
      <p:grpSp>
        <p:nvGrpSpPr>
          <p:cNvPr id="10" name="Group 9">
            <a:extLst>
              <a:ext uri="{FF2B5EF4-FFF2-40B4-BE49-F238E27FC236}">
                <a16:creationId xmlns:a16="http://schemas.microsoft.com/office/drawing/2014/main" id="{624E1C19-F0D3-44ED-A137-322636A76EE5}"/>
              </a:ext>
            </a:extLst>
          </p:cNvPr>
          <p:cNvGrpSpPr>
            <a:grpSpLocks noChangeAspect="1"/>
          </p:cNvGrpSpPr>
          <p:nvPr/>
        </p:nvGrpSpPr>
        <p:grpSpPr>
          <a:xfrm>
            <a:off x="369503" y="5444580"/>
            <a:ext cx="4450604" cy="1212887"/>
            <a:chOff x="1905000" y="5590141"/>
            <a:chExt cx="3771698" cy="1027870"/>
          </a:xfrm>
        </p:grpSpPr>
        <p:pic>
          <p:nvPicPr>
            <p:cNvPr id="11" name="Picture 10">
              <a:extLst>
                <a:ext uri="{FF2B5EF4-FFF2-40B4-BE49-F238E27FC236}">
                  <a16:creationId xmlns:a16="http://schemas.microsoft.com/office/drawing/2014/main" id="{C327B257-8825-41BE-BDD2-9BD00E49A7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65A4FE2C-9AB9-4941-BC76-28B09403A4DB}"/>
                </a:ext>
              </a:extLst>
            </p:cNvPr>
            <p:cNvPicPr>
              <a:picLocks noChangeAspect="1"/>
            </p:cNvPicPr>
            <p:nvPr/>
          </p:nvPicPr>
          <p:blipFill rotWithShape="1">
            <a:blip r:embed="rId6">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pic>
        <p:nvPicPr>
          <p:cNvPr id="7" name="Picture 6" descr="A large white building with many windows&#10;&#10;Description automatically generated">
            <a:extLst>
              <a:ext uri="{FF2B5EF4-FFF2-40B4-BE49-F238E27FC236}">
                <a16:creationId xmlns:a16="http://schemas.microsoft.com/office/drawing/2014/main" id="{ACF70694-8A99-5367-EEE7-FDFA39E748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3733800" cy="2489200"/>
          </a:xfrm>
          <a:prstGeom prst="rect">
            <a:avLst/>
          </a:prstGeom>
        </p:spPr>
      </p:pic>
    </p:spTree>
    <p:extLst>
      <p:ext uri="{BB962C8B-B14F-4D97-AF65-F5344CB8AC3E}">
        <p14:creationId xmlns:p14="http://schemas.microsoft.com/office/powerpoint/2010/main" val="15971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2AA0B-430D-4C34-BC6A-672BB81A4A7B}"/>
              </a:ext>
            </a:extLst>
          </p:cNvPr>
          <p:cNvSpPr>
            <a:spLocks noGrp="1"/>
          </p:cNvSpPr>
          <p:nvPr>
            <p:ph type="sldNum" sz="quarter" idx="12"/>
          </p:nvPr>
        </p:nvSpPr>
        <p:spPr/>
        <p:txBody>
          <a:bodyPr/>
          <a:lstStyle/>
          <a:p>
            <a:fld id="{DF5FA5E2-32BE-4E75-84B1-A12EE286D1F4}" type="slidenum">
              <a:rPr lang="en-US" smtClean="0"/>
              <a:t>10</a:t>
            </a:fld>
            <a:endParaRPr lang="en-US" dirty="0"/>
          </a:p>
        </p:txBody>
      </p:sp>
      <p:sp>
        <p:nvSpPr>
          <p:cNvPr id="4" name="Title 1">
            <a:extLst>
              <a:ext uri="{FF2B5EF4-FFF2-40B4-BE49-F238E27FC236}">
                <a16:creationId xmlns:a16="http://schemas.microsoft.com/office/drawing/2014/main" id="{09EDD514-50C1-4A91-A133-BC44DA09FAE5}"/>
              </a:ext>
            </a:extLst>
          </p:cNvPr>
          <p:cNvSpPr txBox="1">
            <a:spLocks/>
          </p:cNvSpPr>
          <p:nvPr/>
        </p:nvSpPr>
        <p:spPr>
          <a:xfrm>
            <a:off x="560036" y="600954"/>
            <a:ext cx="10969660" cy="83814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CA" sz="5400" b="1" dirty="0">
                <a:solidFill>
                  <a:srgbClr val="30303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 Outlook in Alberta</a:t>
            </a:r>
          </a:p>
        </p:txBody>
      </p:sp>
      <p:sp>
        <p:nvSpPr>
          <p:cNvPr id="18" name="Rectangle: Rounded Corners 17">
            <a:extLst>
              <a:ext uri="{FF2B5EF4-FFF2-40B4-BE49-F238E27FC236}">
                <a16:creationId xmlns:a16="http://schemas.microsoft.com/office/drawing/2014/main" id="{A1428DC6-2643-43A0-9900-4E697871402E}"/>
              </a:ext>
            </a:extLst>
          </p:cNvPr>
          <p:cNvSpPr/>
          <p:nvPr/>
        </p:nvSpPr>
        <p:spPr>
          <a:xfrm>
            <a:off x="1483660" y="4595498"/>
            <a:ext cx="9226250" cy="824471"/>
          </a:xfrm>
          <a:prstGeom prst="roundRect">
            <a:avLst/>
          </a:prstGeom>
          <a:noFill/>
          <a:ln cmpd="sng">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9FDE5F-7130-4E2E-889C-6C184D6881D2}"/>
              </a:ext>
            </a:extLst>
          </p:cNvPr>
          <p:cNvSpPr txBox="1"/>
          <p:nvPr/>
        </p:nvSpPr>
        <p:spPr>
          <a:xfrm>
            <a:off x="1700339" y="4738132"/>
            <a:ext cx="8797213" cy="523220"/>
          </a:xfrm>
          <a:prstGeom prst="rect">
            <a:avLst/>
          </a:prstGeom>
          <a:noFill/>
          <a:ln>
            <a:noFill/>
          </a:ln>
        </p:spPr>
        <p:txBody>
          <a:bodyPr wrap="square" rtlCol="0">
            <a:spAutoFit/>
          </a:bodyPr>
          <a:lstStyle/>
          <a:p>
            <a:r>
              <a:rPr lang="en-CA" sz="2800" b="1" dirty="0">
                <a:solidFill>
                  <a:srgbClr val="303030"/>
                </a:solidFill>
                <a:latin typeface="Calibri" panose="020F0502020204030204" pitchFamily="34" charset="0"/>
                <a:cs typeface="Calibri" panose="020F0502020204030204" pitchFamily="34" charset="0"/>
              </a:rPr>
              <a:t>Workforce need is ~3-4 FTE per year for the next few years</a:t>
            </a:r>
            <a:endParaRPr lang="en-US" sz="2800" b="1" dirty="0">
              <a:solidFill>
                <a:srgbClr val="303030"/>
              </a:solidFill>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55E8BDC0-9BA3-4865-A647-5526890D75BC}"/>
              </a:ext>
            </a:extLst>
          </p:cNvPr>
          <p:cNvGrpSpPr/>
          <p:nvPr/>
        </p:nvGrpSpPr>
        <p:grpSpPr>
          <a:xfrm>
            <a:off x="858359" y="1608609"/>
            <a:ext cx="10495441" cy="2756414"/>
            <a:chOff x="1034255" y="1608609"/>
            <a:chExt cx="10495441" cy="2756414"/>
          </a:xfrm>
        </p:grpSpPr>
        <p:pic>
          <p:nvPicPr>
            <p:cNvPr id="5" name="Picture 4">
              <a:extLst>
                <a:ext uri="{FF2B5EF4-FFF2-40B4-BE49-F238E27FC236}">
                  <a16:creationId xmlns:a16="http://schemas.microsoft.com/office/drawing/2014/main" id="{D2FD232E-A41B-4A24-B1B7-62AE57B831FC}"/>
                </a:ext>
              </a:extLst>
            </p:cNvPr>
            <p:cNvPicPr>
              <a:picLocks noChangeAspect="1"/>
            </p:cNvPicPr>
            <p:nvPr/>
          </p:nvPicPr>
          <p:blipFill>
            <a:blip r:embed="rId2"/>
            <a:stretch>
              <a:fillRect/>
            </a:stretch>
          </p:blipFill>
          <p:spPr>
            <a:xfrm>
              <a:off x="1034255" y="1608609"/>
              <a:ext cx="4333210" cy="2756414"/>
            </a:xfrm>
            <a:prstGeom prst="rect">
              <a:avLst/>
            </a:prstGeom>
          </p:spPr>
        </p:pic>
        <p:grpSp>
          <p:nvGrpSpPr>
            <p:cNvPr id="17" name="Group 16">
              <a:extLst>
                <a:ext uri="{FF2B5EF4-FFF2-40B4-BE49-F238E27FC236}">
                  <a16:creationId xmlns:a16="http://schemas.microsoft.com/office/drawing/2014/main" id="{BFC0DBB0-40EB-4B5E-9D43-21A636B0D7E7}"/>
                </a:ext>
              </a:extLst>
            </p:cNvPr>
            <p:cNvGrpSpPr/>
            <p:nvPr/>
          </p:nvGrpSpPr>
          <p:grpSpPr>
            <a:xfrm>
              <a:off x="5651880" y="2171970"/>
              <a:ext cx="5877816" cy="1612874"/>
              <a:chOff x="5660651" y="2164978"/>
              <a:chExt cx="5877816" cy="1612874"/>
            </a:xfrm>
          </p:grpSpPr>
          <p:pic>
            <p:nvPicPr>
              <p:cNvPr id="9" name="Picture 8">
                <a:extLst>
                  <a:ext uri="{FF2B5EF4-FFF2-40B4-BE49-F238E27FC236}">
                    <a16:creationId xmlns:a16="http://schemas.microsoft.com/office/drawing/2014/main" id="{A5856ABE-9619-4049-98CB-4F0C31DE2CCA}"/>
                  </a:ext>
                </a:extLst>
              </p:cNvPr>
              <p:cNvPicPr>
                <a:picLocks noChangeAspect="1"/>
              </p:cNvPicPr>
              <p:nvPr/>
            </p:nvPicPr>
            <p:blipFill rotWithShape="1">
              <a:blip r:embed="rId3"/>
              <a:srcRect t="82993" r="50000" b="9991"/>
              <a:stretch/>
            </p:blipFill>
            <p:spPr>
              <a:xfrm>
                <a:off x="5660651" y="2996832"/>
                <a:ext cx="5638800" cy="219841"/>
              </a:xfrm>
              <a:prstGeom prst="rect">
                <a:avLst/>
              </a:prstGeom>
            </p:spPr>
          </p:pic>
          <p:grpSp>
            <p:nvGrpSpPr>
              <p:cNvPr id="12" name="Group 11">
                <a:extLst>
                  <a:ext uri="{FF2B5EF4-FFF2-40B4-BE49-F238E27FC236}">
                    <a16:creationId xmlns:a16="http://schemas.microsoft.com/office/drawing/2014/main" id="{EA045B97-E883-4F37-9D93-DF57793478F7}"/>
                  </a:ext>
                </a:extLst>
              </p:cNvPr>
              <p:cNvGrpSpPr/>
              <p:nvPr/>
            </p:nvGrpSpPr>
            <p:grpSpPr>
              <a:xfrm>
                <a:off x="5671067" y="2164978"/>
                <a:ext cx="5867400" cy="654495"/>
                <a:chOff x="990600" y="1755951"/>
                <a:chExt cx="5867400" cy="654495"/>
              </a:xfrm>
            </p:grpSpPr>
            <p:pic>
              <p:nvPicPr>
                <p:cNvPr id="6" name="Picture 5">
                  <a:extLst>
                    <a:ext uri="{FF2B5EF4-FFF2-40B4-BE49-F238E27FC236}">
                      <a16:creationId xmlns:a16="http://schemas.microsoft.com/office/drawing/2014/main" id="{45A09B77-065F-45F3-9811-F7BABA6A5FBA}"/>
                    </a:ext>
                  </a:extLst>
                </p:cNvPr>
                <p:cNvPicPr>
                  <a:picLocks noChangeAspect="1"/>
                </p:cNvPicPr>
                <p:nvPr/>
              </p:nvPicPr>
              <p:blipFill rotWithShape="1">
                <a:blip r:embed="rId3"/>
                <a:srcRect r="47974" b="88420"/>
                <a:stretch/>
              </p:blipFill>
              <p:spPr>
                <a:xfrm>
                  <a:off x="990600" y="1755951"/>
                  <a:ext cx="5867400" cy="362909"/>
                </a:xfrm>
                <a:prstGeom prst="rect">
                  <a:avLst/>
                </a:prstGeom>
              </p:spPr>
            </p:pic>
            <p:pic>
              <p:nvPicPr>
                <p:cNvPr id="11" name="Picture 10">
                  <a:extLst>
                    <a:ext uri="{FF2B5EF4-FFF2-40B4-BE49-F238E27FC236}">
                      <a16:creationId xmlns:a16="http://schemas.microsoft.com/office/drawing/2014/main" id="{21046686-5096-47F1-BCE7-D62ED661CD92}"/>
                    </a:ext>
                  </a:extLst>
                </p:cNvPr>
                <p:cNvPicPr>
                  <a:picLocks noChangeAspect="1"/>
                </p:cNvPicPr>
                <p:nvPr/>
              </p:nvPicPr>
              <p:blipFill rotWithShape="1">
                <a:blip r:embed="rId3"/>
                <a:srcRect l="52027" t="507" r="2731" b="87842"/>
                <a:stretch/>
              </p:blipFill>
              <p:spPr>
                <a:xfrm>
                  <a:off x="1066800" y="2045321"/>
                  <a:ext cx="5102260" cy="365125"/>
                </a:xfrm>
                <a:prstGeom prst="rect">
                  <a:avLst/>
                </a:prstGeom>
              </p:spPr>
            </p:pic>
          </p:grpSp>
          <p:pic>
            <p:nvPicPr>
              <p:cNvPr id="14" name="Picture 13">
                <a:extLst>
                  <a:ext uri="{FF2B5EF4-FFF2-40B4-BE49-F238E27FC236}">
                    <a16:creationId xmlns:a16="http://schemas.microsoft.com/office/drawing/2014/main" id="{4DFD3466-AA0E-4CCF-BEB6-90AA2F6FD376}"/>
                  </a:ext>
                </a:extLst>
              </p:cNvPr>
              <p:cNvPicPr>
                <a:picLocks noChangeAspect="1"/>
              </p:cNvPicPr>
              <p:nvPr/>
            </p:nvPicPr>
            <p:blipFill rotWithShape="1">
              <a:blip r:embed="rId3"/>
              <a:srcRect l="50000" t="82993" b="9588"/>
              <a:stretch/>
            </p:blipFill>
            <p:spPr>
              <a:xfrm>
                <a:off x="5755567" y="3253770"/>
                <a:ext cx="5638800" cy="232496"/>
              </a:xfrm>
              <a:prstGeom prst="rect">
                <a:avLst/>
              </a:prstGeom>
            </p:spPr>
          </p:pic>
          <p:pic>
            <p:nvPicPr>
              <p:cNvPr id="16" name="Picture 15">
                <a:extLst>
                  <a:ext uri="{FF2B5EF4-FFF2-40B4-BE49-F238E27FC236}">
                    <a16:creationId xmlns:a16="http://schemas.microsoft.com/office/drawing/2014/main" id="{1FA7E62A-1232-4800-A99A-F9419127B988}"/>
                  </a:ext>
                </a:extLst>
              </p:cNvPr>
              <p:cNvPicPr>
                <a:picLocks noChangeAspect="1"/>
              </p:cNvPicPr>
              <p:nvPr/>
            </p:nvPicPr>
            <p:blipFill rotWithShape="1">
              <a:blip r:embed="rId3"/>
              <a:srcRect t="90445" r="83784"/>
              <a:stretch/>
            </p:blipFill>
            <p:spPr>
              <a:xfrm>
                <a:off x="5671067" y="3478418"/>
                <a:ext cx="1828800" cy="299434"/>
              </a:xfrm>
              <a:prstGeom prst="rect">
                <a:avLst/>
              </a:prstGeom>
            </p:spPr>
          </p:pic>
        </p:grpSp>
        <p:sp>
          <p:nvSpPr>
            <p:cNvPr id="20" name="Rectangle: Rounded Corners 19">
              <a:extLst>
                <a:ext uri="{FF2B5EF4-FFF2-40B4-BE49-F238E27FC236}">
                  <a16:creationId xmlns:a16="http://schemas.microsoft.com/office/drawing/2014/main" id="{73438AD8-6930-463F-A94F-E5106B09497F}"/>
                </a:ext>
              </a:extLst>
            </p:cNvPr>
            <p:cNvSpPr/>
            <p:nvPr/>
          </p:nvSpPr>
          <p:spPr>
            <a:xfrm>
              <a:off x="6082843" y="2230076"/>
              <a:ext cx="3304559" cy="271368"/>
            </a:xfrm>
            <a:prstGeom prst="roundRect">
              <a:avLst/>
            </a:prstGeom>
            <a:noFill/>
            <a:ln w="34925" cmpd="sng">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8A96BD4-A374-40FB-A4B6-7D2209FCF889}"/>
                </a:ext>
              </a:extLst>
            </p:cNvPr>
            <p:cNvGrpSpPr/>
            <p:nvPr/>
          </p:nvGrpSpPr>
          <p:grpSpPr>
            <a:xfrm>
              <a:off x="5651880" y="2199596"/>
              <a:ext cx="5877816" cy="1612874"/>
              <a:chOff x="5660651" y="2164978"/>
              <a:chExt cx="5877816" cy="1612874"/>
            </a:xfrm>
          </p:grpSpPr>
          <p:pic>
            <p:nvPicPr>
              <p:cNvPr id="28" name="Picture 27">
                <a:extLst>
                  <a:ext uri="{FF2B5EF4-FFF2-40B4-BE49-F238E27FC236}">
                    <a16:creationId xmlns:a16="http://schemas.microsoft.com/office/drawing/2014/main" id="{834C76F6-37F3-4267-862F-8714D32FDA53}"/>
                  </a:ext>
                </a:extLst>
              </p:cNvPr>
              <p:cNvPicPr>
                <a:picLocks noChangeAspect="1"/>
              </p:cNvPicPr>
              <p:nvPr/>
            </p:nvPicPr>
            <p:blipFill rotWithShape="1">
              <a:blip r:embed="rId3"/>
              <a:srcRect t="82993" r="50000" b="9991"/>
              <a:stretch/>
            </p:blipFill>
            <p:spPr>
              <a:xfrm>
                <a:off x="5660651" y="2996832"/>
                <a:ext cx="5638800" cy="219841"/>
              </a:xfrm>
              <a:prstGeom prst="rect">
                <a:avLst/>
              </a:prstGeom>
            </p:spPr>
          </p:pic>
          <p:grpSp>
            <p:nvGrpSpPr>
              <p:cNvPr id="29" name="Group 28">
                <a:extLst>
                  <a:ext uri="{FF2B5EF4-FFF2-40B4-BE49-F238E27FC236}">
                    <a16:creationId xmlns:a16="http://schemas.microsoft.com/office/drawing/2014/main" id="{64446894-B0AD-44CE-ADBA-2B32F2C8C306}"/>
                  </a:ext>
                </a:extLst>
              </p:cNvPr>
              <p:cNvGrpSpPr/>
              <p:nvPr/>
            </p:nvGrpSpPr>
            <p:grpSpPr>
              <a:xfrm>
                <a:off x="5671067" y="2164978"/>
                <a:ext cx="5867400" cy="654495"/>
                <a:chOff x="990600" y="1755951"/>
                <a:chExt cx="5867400" cy="654495"/>
              </a:xfrm>
            </p:grpSpPr>
            <p:pic>
              <p:nvPicPr>
                <p:cNvPr id="32" name="Picture 31">
                  <a:extLst>
                    <a:ext uri="{FF2B5EF4-FFF2-40B4-BE49-F238E27FC236}">
                      <a16:creationId xmlns:a16="http://schemas.microsoft.com/office/drawing/2014/main" id="{9544EE8B-0E1F-4133-9050-5FEFE73ED9D1}"/>
                    </a:ext>
                  </a:extLst>
                </p:cNvPr>
                <p:cNvPicPr>
                  <a:picLocks noChangeAspect="1"/>
                </p:cNvPicPr>
                <p:nvPr/>
              </p:nvPicPr>
              <p:blipFill rotWithShape="1">
                <a:blip r:embed="rId3"/>
                <a:srcRect r="47974" b="88420"/>
                <a:stretch/>
              </p:blipFill>
              <p:spPr>
                <a:xfrm>
                  <a:off x="990600" y="1755951"/>
                  <a:ext cx="5867400" cy="362909"/>
                </a:xfrm>
                <a:prstGeom prst="rect">
                  <a:avLst/>
                </a:prstGeom>
              </p:spPr>
            </p:pic>
            <p:pic>
              <p:nvPicPr>
                <p:cNvPr id="33" name="Picture 32">
                  <a:extLst>
                    <a:ext uri="{FF2B5EF4-FFF2-40B4-BE49-F238E27FC236}">
                      <a16:creationId xmlns:a16="http://schemas.microsoft.com/office/drawing/2014/main" id="{0C2CBF36-E85E-4AFF-94D2-2E9AA60A1727}"/>
                    </a:ext>
                  </a:extLst>
                </p:cNvPr>
                <p:cNvPicPr>
                  <a:picLocks noChangeAspect="1"/>
                </p:cNvPicPr>
                <p:nvPr/>
              </p:nvPicPr>
              <p:blipFill rotWithShape="1">
                <a:blip r:embed="rId3"/>
                <a:srcRect l="52027" t="507" r="2731" b="87842"/>
                <a:stretch/>
              </p:blipFill>
              <p:spPr>
                <a:xfrm>
                  <a:off x="1066800" y="2045321"/>
                  <a:ext cx="5102260" cy="365125"/>
                </a:xfrm>
                <a:prstGeom prst="rect">
                  <a:avLst/>
                </a:prstGeom>
              </p:spPr>
            </p:pic>
          </p:grpSp>
          <p:pic>
            <p:nvPicPr>
              <p:cNvPr id="30" name="Picture 29">
                <a:extLst>
                  <a:ext uri="{FF2B5EF4-FFF2-40B4-BE49-F238E27FC236}">
                    <a16:creationId xmlns:a16="http://schemas.microsoft.com/office/drawing/2014/main" id="{414F9679-7D4B-4135-90CB-99A4F03E8230}"/>
                  </a:ext>
                </a:extLst>
              </p:cNvPr>
              <p:cNvPicPr>
                <a:picLocks noChangeAspect="1"/>
              </p:cNvPicPr>
              <p:nvPr/>
            </p:nvPicPr>
            <p:blipFill rotWithShape="1">
              <a:blip r:embed="rId3"/>
              <a:srcRect l="50000" t="82993" b="9588"/>
              <a:stretch/>
            </p:blipFill>
            <p:spPr>
              <a:xfrm>
                <a:off x="5755567" y="3253770"/>
                <a:ext cx="5638800" cy="232496"/>
              </a:xfrm>
              <a:prstGeom prst="rect">
                <a:avLst/>
              </a:prstGeom>
            </p:spPr>
          </p:pic>
          <p:pic>
            <p:nvPicPr>
              <p:cNvPr id="31" name="Picture 30">
                <a:extLst>
                  <a:ext uri="{FF2B5EF4-FFF2-40B4-BE49-F238E27FC236}">
                    <a16:creationId xmlns:a16="http://schemas.microsoft.com/office/drawing/2014/main" id="{3458FD3D-287A-49B1-B844-55155AE1B09F}"/>
                  </a:ext>
                </a:extLst>
              </p:cNvPr>
              <p:cNvPicPr>
                <a:picLocks noChangeAspect="1"/>
              </p:cNvPicPr>
              <p:nvPr/>
            </p:nvPicPr>
            <p:blipFill rotWithShape="1">
              <a:blip r:embed="rId3"/>
              <a:srcRect t="90445" r="83784"/>
              <a:stretch/>
            </p:blipFill>
            <p:spPr>
              <a:xfrm>
                <a:off x="5671067" y="3478418"/>
                <a:ext cx="1828800" cy="299434"/>
              </a:xfrm>
              <a:prstGeom prst="rect">
                <a:avLst/>
              </a:prstGeom>
            </p:spPr>
          </p:pic>
        </p:grpSp>
      </p:grpSp>
      <p:grpSp>
        <p:nvGrpSpPr>
          <p:cNvPr id="37" name="Group 36">
            <a:extLst>
              <a:ext uri="{FF2B5EF4-FFF2-40B4-BE49-F238E27FC236}">
                <a16:creationId xmlns:a16="http://schemas.microsoft.com/office/drawing/2014/main" id="{2AC682ED-1460-4318-9C42-0AC7B1DE325E}"/>
              </a:ext>
            </a:extLst>
          </p:cNvPr>
          <p:cNvGrpSpPr>
            <a:grpSpLocks noChangeAspect="1"/>
          </p:cNvGrpSpPr>
          <p:nvPr/>
        </p:nvGrpSpPr>
        <p:grpSpPr>
          <a:xfrm>
            <a:off x="124402" y="6280899"/>
            <a:ext cx="1796892" cy="489692"/>
            <a:chOff x="1905000" y="5590141"/>
            <a:chExt cx="3771698" cy="1027870"/>
          </a:xfrm>
        </p:grpSpPr>
        <p:pic>
          <p:nvPicPr>
            <p:cNvPr id="38" name="Picture 37">
              <a:extLst>
                <a:ext uri="{FF2B5EF4-FFF2-40B4-BE49-F238E27FC236}">
                  <a16:creationId xmlns:a16="http://schemas.microsoft.com/office/drawing/2014/main" id="{2D1BC061-3C88-46A5-8D84-75A024D7B0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5CB70441-17D1-4189-AE8A-142BF2C7CE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cxnSp>
        <p:nvCxnSpPr>
          <p:cNvPr id="8" name="Straight Connector 7">
            <a:extLst>
              <a:ext uri="{FF2B5EF4-FFF2-40B4-BE49-F238E27FC236}">
                <a16:creationId xmlns:a16="http://schemas.microsoft.com/office/drawing/2014/main" id="{D6628807-9D6F-4E04-B59D-418FDEBCB2AB}"/>
              </a:ext>
            </a:extLst>
          </p:cNvPr>
          <p:cNvCxnSpPr/>
          <p:nvPr/>
        </p:nvCxnSpPr>
        <p:spPr>
          <a:xfrm>
            <a:off x="5974975" y="2505635"/>
            <a:ext cx="32461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5C9954-9CC9-476D-9DFC-24050AA9D472}"/>
              </a:ext>
            </a:extLst>
          </p:cNvPr>
          <p:cNvCxnSpPr/>
          <p:nvPr/>
        </p:nvCxnSpPr>
        <p:spPr>
          <a:xfrm>
            <a:off x="9192974" y="3260762"/>
            <a:ext cx="13716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140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B01112-1041-1275-9A1E-AEA2D955AA94}"/>
              </a:ext>
            </a:extLst>
          </p:cNvPr>
          <p:cNvSpPr>
            <a:spLocks noGrp="1"/>
          </p:cNvSpPr>
          <p:nvPr>
            <p:ph idx="1"/>
          </p:nvPr>
        </p:nvSpPr>
        <p:spPr/>
        <p:txBody>
          <a:bodyPr/>
          <a:lstStyle/>
          <a:p>
            <a:pPr marL="285750" indent="-285750">
              <a:buFont typeface="Arial" panose="020B0604020202020204" pitchFamily="34" charset="0"/>
              <a:buChar char="•"/>
            </a:pPr>
            <a:r>
              <a:rPr lang="en-US" sz="2800" dirty="0"/>
              <a:t>Scheduled for open </a:t>
            </a:r>
            <a:r>
              <a:rPr lang="en-US" sz="2800" b="1" dirty="0"/>
              <a:t>October 2024</a:t>
            </a:r>
          </a:p>
          <a:p>
            <a:pPr marL="285750" indent="-285750">
              <a:buFont typeface="Arial" panose="020B0604020202020204" pitchFamily="34" charset="0"/>
              <a:buChar char="•"/>
            </a:pPr>
            <a:r>
              <a:rPr lang="en-US" sz="2800" dirty="0"/>
              <a:t>Will consolidate 2 training locations into 1 (previously some clinics downtown at Holy Cross site)</a:t>
            </a:r>
          </a:p>
          <a:p>
            <a:pPr marL="285750" indent="-285750">
              <a:buFont typeface="Arial" panose="020B0604020202020204" pitchFamily="34" charset="0"/>
              <a:buChar char="•"/>
            </a:pPr>
            <a:r>
              <a:rPr lang="en-US" sz="2800" dirty="0"/>
              <a:t>Two MR-LINACS</a:t>
            </a:r>
          </a:p>
          <a:p>
            <a:pPr marL="285750" indent="-285750">
              <a:buFont typeface="Arial" panose="020B0604020202020204" pitchFamily="34" charset="0"/>
              <a:buChar char="•"/>
            </a:pPr>
            <a:r>
              <a:rPr lang="en-US" sz="2800" dirty="0"/>
              <a:t>New MR-Simulator</a:t>
            </a:r>
          </a:p>
          <a:p>
            <a:pPr marL="285750" indent="-285750">
              <a:buFont typeface="Arial" panose="020B0604020202020204" pitchFamily="34" charset="0"/>
              <a:buChar char="•"/>
            </a:pPr>
            <a:r>
              <a:rPr lang="en-US" sz="2800" dirty="0"/>
              <a:t>New PET-CT Simulator</a:t>
            </a:r>
          </a:p>
          <a:p>
            <a:pPr marL="285750" indent="-285750">
              <a:buFont typeface="Arial" panose="020B0604020202020204" pitchFamily="34" charset="0"/>
              <a:buChar char="•"/>
            </a:pPr>
            <a:r>
              <a:rPr lang="en-US" sz="2800" dirty="0"/>
              <a:t>Two MR-Guided brachytherapy suites</a:t>
            </a:r>
          </a:p>
          <a:p>
            <a:endParaRPr lang="en-US" dirty="0"/>
          </a:p>
        </p:txBody>
      </p:sp>
      <p:sp>
        <p:nvSpPr>
          <p:cNvPr id="2" name="Title 1"/>
          <p:cNvSpPr>
            <a:spLocks noGrp="1"/>
          </p:cNvSpPr>
          <p:nvPr>
            <p:ph type="title"/>
          </p:nvPr>
        </p:nvSpPr>
        <p:spPr>
          <a:xfrm>
            <a:off x="324067" y="77470"/>
            <a:ext cx="12420600" cy="1143000"/>
          </a:xfrm>
        </p:spPr>
        <p:txBody>
          <a:bodyPr>
            <a:normAutofit fontScale="90000"/>
          </a:bodyPr>
          <a:lstStyle/>
          <a:p>
            <a:r>
              <a:rPr lang="en-US" sz="5400" b="1" dirty="0">
                <a:latin typeface="Calibri" panose="020F0502020204030204" pitchFamily="34" charset="0"/>
                <a:cs typeface="Calibri" panose="020F0502020204030204" pitchFamily="34" charset="0"/>
              </a:rPr>
              <a:t>Arthur J.E. Child Comprehensive Cancer Centre</a:t>
            </a:r>
          </a:p>
        </p:txBody>
      </p:sp>
      <p:grpSp>
        <p:nvGrpSpPr>
          <p:cNvPr id="8" name="Group 7">
            <a:extLst>
              <a:ext uri="{FF2B5EF4-FFF2-40B4-BE49-F238E27FC236}">
                <a16:creationId xmlns:a16="http://schemas.microsoft.com/office/drawing/2014/main" id="{48F284A1-D928-4DDA-81AC-EAAC215BD3E1}"/>
              </a:ext>
            </a:extLst>
          </p:cNvPr>
          <p:cNvGrpSpPr>
            <a:grpSpLocks noChangeAspect="1"/>
          </p:cNvGrpSpPr>
          <p:nvPr/>
        </p:nvGrpSpPr>
        <p:grpSpPr>
          <a:xfrm>
            <a:off x="124402" y="6280899"/>
            <a:ext cx="1796892" cy="489692"/>
            <a:chOff x="1905000" y="5590141"/>
            <a:chExt cx="3771698" cy="1027870"/>
          </a:xfrm>
        </p:grpSpPr>
        <p:pic>
          <p:nvPicPr>
            <p:cNvPr id="9" name="Picture 8">
              <a:extLst>
                <a:ext uri="{FF2B5EF4-FFF2-40B4-BE49-F238E27FC236}">
                  <a16:creationId xmlns:a16="http://schemas.microsoft.com/office/drawing/2014/main" id="{8EF2D108-ACCF-4313-8705-6ED10A98D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98B7071D-BAB6-4D70-A75B-7EADC0D162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63586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glass wall with a staircase and a garden&#10;&#10;Description automatically generated with medium confidence">
            <a:extLst>
              <a:ext uri="{FF2B5EF4-FFF2-40B4-BE49-F238E27FC236}">
                <a16:creationId xmlns:a16="http://schemas.microsoft.com/office/drawing/2014/main" id="{F8047B66-798F-A8A5-E54B-CB9B82C51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 y="3352800"/>
            <a:ext cx="5371680" cy="3587717"/>
          </a:xfrm>
          <a:prstGeom prst="rect">
            <a:avLst/>
          </a:prstGeom>
        </p:spPr>
      </p:pic>
      <p:sp>
        <p:nvSpPr>
          <p:cNvPr id="3" name="Slide Number Placeholder 2">
            <a:extLst>
              <a:ext uri="{FF2B5EF4-FFF2-40B4-BE49-F238E27FC236}">
                <a16:creationId xmlns:a16="http://schemas.microsoft.com/office/drawing/2014/main" id="{88FB7289-8939-F53D-F18F-C866E8357210}"/>
              </a:ext>
            </a:extLst>
          </p:cNvPr>
          <p:cNvSpPr>
            <a:spLocks noGrp="1"/>
          </p:cNvSpPr>
          <p:nvPr>
            <p:ph type="sldNum" sz="quarter" idx="12"/>
          </p:nvPr>
        </p:nvSpPr>
        <p:spPr/>
        <p:txBody>
          <a:bodyPr/>
          <a:lstStyle/>
          <a:p>
            <a:fld id="{DF5FA5E2-32BE-4E75-84B1-A12EE286D1F4}" type="slidenum">
              <a:rPr lang="en-US" smtClean="0"/>
              <a:t>12</a:t>
            </a:fld>
            <a:endParaRPr lang="en-US"/>
          </a:p>
        </p:txBody>
      </p:sp>
      <p:pic>
        <p:nvPicPr>
          <p:cNvPr id="6" name="Picture 5" descr="A large white building with many windows&#10;&#10;Description automatically generated">
            <a:extLst>
              <a:ext uri="{FF2B5EF4-FFF2-40B4-BE49-F238E27FC236}">
                <a16:creationId xmlns:a16="http://schemas.microsoft.com/office/drawing/2014/main" id="{25E2936E-D443-181D-9269-2EDFBA220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3429000"/>
          </a:xfrm>
          <a:prstGeom prst="rect">
            <a:avLst/>
          </a:prstGeom>
        </p:spPr>
      </p:pic>
      <p:pic>
        <p:nvPicPr>
          <p:cNvPr id="14" name="Picture 13" descr="A room with a machine and a table&#10;&#10;Description automatically generated">
            <a:extLst>
              <a:ext uri="{FF2B5EF4-FFF2-40B4-BE49-F238E27FC236}">
                <a16:creationId xmlns:a16="http://schemas.microsoft.com/office/drawing/2014/main" id="{1639B71B-D8CF-B369-3F59-2C19E3661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0" y="-1524000"/>
            <a:ext cx="7048500" cy="4714457"/>
          </a:xfrm>
          <a:prstGeom prst="rect">
            <a:avLst/>
          </a:prstGeom>
        </p:spPr>
      </p:pic>
      <p:pic>
        <p:nvPicPr>
          <p:cNvPr id="12" name="Picture 11" descr="A green building with a walkway and a walkway&#10;&#10;Description automatically generated with medium confidence">
            <a:extLst>
              <a:ext uri="{FF2B5EF4-FFF2-40B4-BE49-F238E27FC236}">
                <a16:creationId xmlns:a16="http://schemas.microsoft.com/office/drawing/2014/main" id="{3B4DE93B-8A96-25EC-037B-6BEC883CF2BA}"/>
              </a:ext>
            </a:extLst>
          </p:cNvPr>
          <p:cNvPicPr>
            <a:picLocks noChangeAspect="1"/>
          </p:cNvPicPr>
          <p:nvPr/>
        </p:nvPicPr>
        <p:blipFill rotWithShape="1">
          <a:blip r:embed="rId5">
            <a:extLst>
              <a:ext uri="{28A0092B-C50C-407E-A947-70E740481C1C}">
                <a14:useLocalDpi xmlns:a14="http://schemas.microsoft.com/office/drawing/2010/main" val="0"/>
              </a:ext>
            </a:extLst>
          </a:blip>
          <a:srcRect t="17298"/>
          <a:stretch/>
        </p:blipFill>
        <p:spPr>
          <a:xfrm>
            <a:off x="5143500" y="2971800"/>
            <a:ext cx="7048500" cy="3886200"/>
          </a:xfrm>
          <a:prstGeom prst="rect">
            <a:avLst/>
          </a:prstGeom>
        </p:spPr>
      </p:pic>
    </p:spTree>
    <p:extLst>
      <p:ext uri="{BB962C8B-B14F-4D97-AF65-F5344CB8AC3E}">
        <p14:creationId xmlns:p14="http://schemas.microsoft.com/office/powerpoint/2010/main" val="267653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D1678-F3B3-3C88-770C-FBFD6D7D266A}"/>
              </a:ext>
            </a:extLst>
          </p:cNvPr>
          <p:cNvSpPr>
            <a:spLocks noGrp="1"/>
          </p:cNvSpPr>
          <p:nvPr>
            <p:ph type="sldNum" sz="quarter" idx="12"/>
          </p:nvPr>
        </p:nvSpPr>
        <p:spPr/>
        <p:txBody>
          <a:bodyPr/>
          <a:lstStyle/>
          <a:p>
            <a:fld id="{DF5FA5E2-32BE-4E75-84B1-A12EE286D1F4}" type="slidenum">
              <a:rPr lang="en-US" smtClean="0"/>
              <a:t>13</a:t>
            </a:fld>
            <a:endParaRPr lang="en-US"/>
          </a:p>
        </p:txBody>
      </p:sp>
      <p:pic>
        <p:nvPicPr>
          <p:cNvPr id="4" name="Picture 3" descr="A large mri machine in a room&#10;&#10;Description automatically generated">
            <a:extLst>
              <a:ext uri="{FF2B5EF4-FFF2-40B4-BE49-F238E27FC236}">
                <a16:creationId xmlns:a16="http://schemas.microsoft.com/office/drawing/2014/main" id="{029A44F3-AE73-20A9-4AAB-39C36D061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7772400" cy="3497580"/>
          </a:xfrm>
          <a:prstGeom prst="rect">
            <a:avLst/>
          </a:prstGeom>
        </p:spPr>
      </p:pic>
      <p:pic>
        <p:nvPicPr>
          <p:cNvPr id="8" name="Picture 7" descr="A computer desk with several monitors&#10;&#10;Description automatically generated with medium confidence">
            <a:extLst>
              <a:ext uri="{FF2B5EF4-FFF2-40B4-BE49-F238E27FC236}">
                <a16:creationId xmlns:a16="http://schemas.microsoft.com/office/drawing/2014/main" id="{4EDE6B0A-4FFF-306D-2EE8-1218EA806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0"/>
            <a:ext cx="7772400" cy="3497580"/>
          </a:xfrm>
          <a:prstGeom prst="rect">
            <a:avLst/>
          </a:prstGeom>
        </p:spPr>
      </p:pic>
      <p:pic>
        <p:nvPicPr>
          <p:cNvPr id="10" name="Picture 9" descr="A medical equipment in a room&#10;&#10;Description automatically generated">
            <a:extLst>
              <a:ext uri="{FF2B5EF4-FFF2-40B4-BE49-F238E27FC236}">
                <a16:creationId xmlns:a16="http://schemas.microsoft.com/office/drawing/2014/main" id="{6D7EF418-0980-220C-D177-E671C905C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360420"/>
            <a:ext cx="7772400" cy="3497580"/>
          </a:xfrm>
          <a:prstGeom prst="rect">
            <a:avLst/>
          </a:prstGeom>
        </p:spPr>
      </p:pic>
      <p:pic>
        <p:nvPicPr>
          <p:cNvPr id="12" name="Picture 11" descr="A large white machine in a room&#10;&#10;Description automatically generated">
            <a:extLst>
              <a:ext uri="{FF2B5EF4-FFF2-40B4-BE49-F238E27FC236}">
                <a16:creationId xmlns:a16="http://schemas.microsoft.com/office/drawing/2014/main" id="{327A9CAD-C0F5-412F-FBDD-60CBE14F6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3340542"/>
            <a:ext cx="7772400" cy="3497580"/>
          </a:xfrm>
          <a:prstGeom prst="rect">
            <a:avLst/>
          </a:prstGeom>
        </p:spPr>
      </p:pic>
    </p:spTree>
    <p:extLst>
      <p:ext uri="{BB962C8B-B14F-4D97-AF65-F5344CB8AC3E}">
        <p14:creationId xmlns:p14="http://schemas.microsoft.com/office/powerpoint/2010/main" val="85219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4C9C4-ADB8-0835-3442-BC003BA704A4}"/>
              </a:ext>
            </a:extLst>
          </p:cNvPr>
          <p:cNvSpPr>
            <a:spLocks noGrp="1"/>
          </p:cNvSpPr>
          <p:nvPr>
            <p:ph type="sldNum" sz="quarter" idx="12"/>
          </p:nvPr>
        </p:nvSpPr>
        <p:spPr/>
        <p:txBody>
          <a:bodyPr/>
          <a:lstStyle/>
          <a:p>
            <a:fld id="{DF5FA5E2-32BE-4E75-84B1-A12EE286D1F4}" type="slidenum">
              <a:rPr lang="en-US" smtClean="0"/>
              <a:t>14</a:t>
            </a:fld>
            <a:endParaRPr lang="en-US"/>
          </a:p>
        </p:txBody>
      </p:sp>
      <p:pic>
        <p:nvPicPr>
          <p:cNvPr id="4" name="Picture 3" descr="A medical equipment in a hospital&#10;&#10;Description automatically generated">
            <a:extLst>
              <a:ext uri="{FF2B5EF4-FFF2-40B4-BE49-F238E27FC236}">
                <a16:creationId xmlns:a16="http://schemas.microsoft.com/office/drawing/2014/main" id="{BE94790D-8C9F-DDE5-80AC-94182F01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240000" cy="6858000"/>
          </a:xfrm>
          <a:prstGeom prst="rect">
            <a:avLst/>
          </a:prstGeom>
        </p:spPr>
      </p:pic>
    </p:spTree>
    <p:extLst>
      <p:ext uri="{BB962C8B-B14F-4D97-AF65-F5344CB8AC3E}">
        <p14:creationId xmlns:p14="http://schemas.microsoft.com/office/powerpoint/2010/main" val="95909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76501"/>
            <a:ext cx="10363200" cy="1904998"/>
          </a:xfrm>
        </p:spPr>
        <p:txBody>
          <a:bodyPr>
            <a:normAutofit fontScale="90000"/>
          </a:bodyPr>
          <a:lstStyle/>
          <a:p>
            <a:pPr algn="ctr"/>
            <a:r>
              <a:rPr lang="en-US" sz="5400" dirty="0">
                <a:latin typeface="Calibri" panose="020F0502020204030204" pitchFamily="34" charset="0"/>
                <a:cs typeface="Calibri" panose="020F0502020204030204" pitchFamily="34" charset="0"/>
              </a:rPr>
              <a:t>Questions?</a:t>
            </a:r>
            <a:br>
              <a:rPr lang="en-US" sz="54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hlinkClick r:id="rId2"/>
              </a:rPr>
              <a:t>jordan.stosky@ahs.ca</a:t>
            </a:r>
            <a:br>
              <a:rPr lang="en-US" sz="54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hlinkClick r:id="rId3"/>
              </a:rPr>
              <a:t>natalie.logie@ahs.ca</a:t>
            </a:r>
            <a:br>
              <a:rPr lang="en-US" sz="54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hlinkClick r:id="rId4"/>
              </a:rPr>
              <a:t>melissa.watkins2@ahs.ca</a:t>
            </a:r>
            <a:br>
              <a:rPr lang="en-US" sz="5400" dirty="0">
                <a:latin typeface="Calibri" panose="020F0502020204030204" pitchFamily="34" charset="0"/>
                <a:cs typeface="Calibri" panose="020F0502020204030204" pitchFamily="34" charset="0"/>
              </a:rPr>
            </a:br>
            <a:endParaRPr lang="en-US" sz="54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001EA81-4EB3-44F5-BAF3-880021977477}"/>
              </a:ext>
            </a:extLst>
          </p:cNvPr>
          <p:cNvGrpSpPr>
            <a:grpSpLocks noChangeAspect="1"/>
          </p:cNvGrpSpPr>
          <p:nvPr/>
        </p:nvGrpSpPr>
        <p:grpSpPr>
          <a:xfrm>
            <a:off x="369503" y="5444580"/>
            <a:ext cx="4450604" cy="1212887"/>
            <a:chOff x="1905000" y="5590141"/>
            <a:chExt cx="3771698" cy="1027870"/>
          </a:xfrm>
        </p:grpSpPr>
        <p:pic>
          <p:nvPicPr>
            <p:cNvPr id="4" name="Picture 3">
              <a:extLst>
                <a:ext uri="{FF2B5EF4-FFF2-40B4-BE49-F238E27FC236}">
                  <a16:creationId xmlns:a16="http://schemas.microsoft.com/office/drawing/2014/main" id="{C893F29A-A7FB-4593-9926-690D2E076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DD79AE54-096B-4010-B06C-5A704749751E}"/>
                </a:ext>
              </a:extLst>
            </p:cNvPr>
            <p:cNvPicPr>
              <a:picLocks noChangeAspect="1"/>
            </p:cNvPicPr>
            <p:nvPr/>
          </p:nvPicPr>
          <p:blipFill rotWithShape="1">
            <a:blip r:embed="rId6">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281551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Calibri" panose="020F0502020204030204" pitchFamily="34" charset="0"/>
              </a:rPr>
              <a:t>Welcome</a:t>
            </a:r>
          </a:p>
        </p:txBody>
      </p:sp>
      <p:sp>
        <p:nvSpPr>
          <p:cNvPr id="3" name="Content Placeholder 2"/>
          <p:cNvSpPr>
            <a:spLocks noGrp="1"/>
          </p:cNvSpPr>
          <p:nvPr>
            <p:ph idx="1"/>
          </p:nvPr>
        </p:nvSpPr>
        <p:spPr>
          <a:xfrm>
            <a:off x="652910" y="1450536"/>
            <a:ext cx="10896600" cy="4416864"/>
          </a:xfrm>
        </p:spPr>
        <p:txBody>
          <a:bodyPr>
            <a:normAutofit/>
          </a:bodyPr>
          <a:lstStyle/>
          <a:p>
            <a:pPr lvl="0"/>
            <a:r>
              <a:rPr lang="en-US" sz="3200" dirty="0">
                <a:latin typeface="Calibri" panose="020F0502020204030204" pitchFamily="34" charset="0"/>
              </a:rPr>
              <a:t>U of C Radiation Oncology Training Program</a:t>
            </a:r>
            <a:endParaRPr lang="en-US" sz="2200" dirty="0">
              <a:latin typeface="Calibri Light" panose="020F0302020204030204" pitchFamily="34" charset="0"/>
              <a:cs typeface="Calibri Light" panose="020F0302020204030204" pitchFamily="34" charset="0"/>
            </a:endParaRPr>
          </a:p>
          <a:p>
            <a:pPr lvl="0"/>
            <a:r>
              <a:rPr lang="en-US" sz="3200" dirty="0">
                <a:latin typeface="Calibri" panose="020F0502020204030204" pitchFamily="34" charset="0"/>
              </a:rPr>
              <a:t>Arthur J.E. Child Comprehensive Cancer Centre Update</a:t>
            </a:r>
            <a:endParaRPr lang="en-US" sz="2200" dirty="0">
              <a:latin typeface="Calibri Light" panose="020F0302020204030204" pitchFamily="34" charset="0"/>
              <a:cs typeface="Calibri Light" panose="020F0302020204030204" pitchFamily="34" charset="0"/>
            </a:endParaRPr>
          </a:p>
          <a:p>
            <a:pPr marL="109728" lvl="0" indent="0">
              <a:buNone/>
            </a:pPr>
            <a:endParaRPr lang="en-US" sz="3200" dirty="0">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DF5FA5E2-32BE-4E75-84B1-A12EE286D1F4}" type="slidenum">
              <a:rPr lang="en-US" smtClean="0"/>
              <a:t>2</a:t>
            </a:fld>
            <a:endParaRPr lang="en-US"/>
          </a:p>
        </p:txBody>
      </p:sp>
      <p:grpSp>
        <p:nvGrpSpPr>
          <p:cNvPr id="6" name="Group 5">
            <a:extLst>
              <a:ext uri="{FF2B5EF4-FFF2-40B4-BE49-F238E27FC236}">
                <a16:creationId xmlns:a16="http://schemas.microsoft.com/office/drawing/2014/main" id="{34BDFE62-9A64-4CBF-92BB-985DCC9BC78D}"/>
              </a:ext>
            </a:extLst>
          </p:cNvPr>
          <p:cNvGrpSpPr>
            <a:grpSpLocks noChangeAspect="1"/>
          </p:cNvGrpSpPr>
          <p:nvPr/>
        </p:nvGrpSpPr>
        <p:grpSpPr>
          <a:xfrm>
            <a:off x="124402" y="6280899"/>
            <a:ext cx="1796892" cy="489692"/>
            <a:chOff x="1905000" y="5590141"/>
            <a:chExt cx="3771698" cy="1027870"/>
          </a:xfrm>
        </p:grpSpPr>
        <p:pic>
          <p:nvPicPr>
            <p:cNvPr id="7" name="Picture 6">
              <a:extLst>
                <a:ext uri="{FF2B5EF4-FFF2-40B4-BE49-F238E27FC236}">
                  <a16:creationId xmlns:a16="http://schemas.microsoft.com/office/drawing/2014/main" id="{0B1C6452-4E5E-440F-A6FD-73F3A09F8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C9285CB8-6552-4AEA-82CB-45178EA263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404266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Calibri" panose="020F0502020204030204" pitchFamily="34" charset="0"/>
                <a:cs typeface="Calibri" panose="020F0502020204030204" pitchFamily="34" charset="0"/>
              </a:rPr>
              <a:t>Training Program Highlights</a:t>
            </a:r>
          </a:p>
        </p:txBody>
      </p:sp>
      <p:sp>
        <p:nvSpPr>
          <p:cNvPr id="3" name="Content Placeholder 2"/>
          <p:cNvSpPr>
            <a:spLocks noGrp="1"/>
          </p:cNvSpPr>
          <p:nvPr>
            <p:ph idx="1"/>
          </p:nvPr>
        </p:nvSpPr>
        <p:spPr>
          <a:xfrm>
            <a:off x="622468" y="1676400"/>
            <a:ext cx="10969660" cy="5105400"/>
          </a:xfrm>
        </p:spPr>
        <p:txBody>
          <a:bodyPr>
            <a:normAutofit/>
          </a:bodyPr>
          <a:lstStyle/>
          <a:p>
            <a:r>
              <a:rPr lang="en-US" sz="3600" dirty="0">
                <a:latin typeface="Calibri" panose="020F0502020204030204" pitchFamily="34" charset="0"/>
                <a:cs typeface="Calibri" panose="020F0502020204030204" pitchFamily="34" charset="0"/>
              </a:rPr>
              <a:t>U of C Radiation Oncology Residency Program established in 2002</a:t>
            </a:r>
          </a:p>
          <a:p>
            <a:r>
              <a:rPr lang="en-US" sz="3600" dirty="0">
                <a:latin typeface="Calibri" panose="020F0502020204030204" pitchFamily="34" charset="0"/>
                <a:cs typeface="Calibri" panose="020F0502020204030204" pitchFamily="34" charset="0"/>
              </a:rPr>
              <a:t>26 graduates</a:t>
            </a:r>
          </a:p>
          <a:p>
            <a:pPr lvl="1"/>
            <a:r>
              <a:rPr lang="en-US" sz="3200" dirty="0">
                <a:latin typeface="Calibri" panose="020F0502020204030204" pitchFamily="34" charset="0"/>
                <a:cs typeface="Calibri" panose="020F0502020204030204" pitchFamily="34" charset="0"/>
              </a:rPr>
              <a:t>6 more currently in training</a:t>
            </a:r>
          </a:p>
          <a:p>
            <a:r>
              <a:rPr lang="en-US" sz="3600" dirty="0">
                <a:latin typeface="Calibri" panose="020F0502020204030204" pitchFamily="34" charset="0"/>
                <a:cs typeface="Calibri" panose="020F0502020204030204" pitchFamily="34" charset="0"/>
              </a:rPr>
              <a:t>5-year residency training; direct entry via </a:t>
            </a:r>
            <a:r>
              <a:rPr lang="en-US" sz="3600" dirty="0" err="1">
                <a:latin typeface="Calibri" panose="020F0502020204030204" pitchFamily="34" charset="0"/>
                <a:cs typeface="Calibri" panose="020F0502020204030204" pitchFamily="34" charset="0"/>
              </a:rPr>
              <a:t>CaRMS</a:t>
            </a:r>
            <a:r>
              <a:rPr lang="en-US" sz="3600" dirty="0">
                <a:latin typeface="Calibri" panose="020F0502020204030204" pitchFamily="34" charset="0"/>
                <a:cs typeface="Calibri" panose="020F0502020204030204" pitchFamily="34" charset="0"/>
              </a:rPr>
              <a:t> Match</a:t>
            </a:r>
          </a:p>
          <a:p>
            <a:pPr marL="393192" lvl="1" indent="0">
              <a:buNone/>
            </a:pPr>
            <a:endParaRPr lang="en-US" sz="3200" dirty="0">
              <a:latin typeface="Calibri" panose="020F0502020204030204" pitchFamily="34" charset="0"/>
              <a:cs typeface="Calibri" panose="020F0502020204030204" pitchFamily="34" charset="0"/>
            </a:endParaRPr>
          </a:p>
          <a:p>
            <a:r>
              <a:rPr lang="en-US" sz="3600" b="1" u="sng" dirty="0">
                <a:latin typeface="Calibri" panose="020F0502020204030204" pitchFamily="34" charset="0"/>
                <a:cs typeface="Calibri" panose="020F0502020204030204" pitchFamily="34" charset="0"/>
              </a:rPr>
              <a:t>100% success rate</a:t>
            </a:r>
            <a:r>
              <a:rPr lang="en-US" sz="3600" b="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at Royal College exams</a:t>
            </a:r>
          </a:p>
          <a:p>
            <a:pPr marL="109728" indent="0">
              <a:buNone/>
            </a:pPr>
            <a:endParaRPr lang="en-US"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F5FA5E2-32BE-4E75-84B1-A12EE286D1F4}" type="slidenum">
              <a:rPr lang="en-US" smtClean="0"/>
              <a:t>3</a:t>
            </a:fld>
            <a:endParaRPr lang="en-US"/>
          </a:p>
        </p:txBody>
      </p:sp>
      <p:grpSp>
        <p:nvGrpSpPr>
          <p:cNvPr id="7" name="Group 6">
            <a:extLst>
              <a:ext uri="{FF2B5EF4-FFF2-40B4-BE49-F238E27FC236}">
                <a16:creationId xmlns:a16="http://schemas.microsoft.com/office/drawing/2014/main" id="{4C40F4AD-8E84-4D76-B39F-A7A7AD4EB5C9}"/>
              </a:ext>
            </a:extLst>
          </p:cNvPr>
          <p:cNvGrpSpPr>
            <a:grpSpLocks noChangeAspect="1"/>
          </p:cNvGrpSpPr>
          <p:nvPr/>
        </p:nvGrpSpPr>
        <p:grpSpPr>
          <a:xfrm>
            <a:off x="124402" y="6280899"/>
            <a:ext cx="1796892" cy="489692"/>
            <a:chOff x="1905000" y="5590141"/>
            <a:chExt cx="3771698" cy="1027870"/>
          </a:xfrm>
        </p:grpSpPr>
        <p:pic>
          <p:nvPicPr>
            <p:cNvPr id="8" name="Picture 7">
              <a:extLst>
                <a:ext uri="{FF2B5EF4-FFF2-40B4-BE49-F238E27FC236}">
                  <a16:creationId xmlns:a16="http://schemas.microsoft.com/office/drawing/2014/main" id="{D04102F9-E9E4-42C2-BA03-B0E00D624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5BE5D20C-AC75-42D3-B60E-B5C0B3781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23767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CD0554-0588-49E7-90C8-A96A15D9832B}"/>
              </a:ext>
            </a:extLst>
          </p:cNvPr>
          <p:cNvGrpSpPr>
            <a:grpSpLocks noChangeAspect="1"/>
          </p:cNvGrpSpPr>
          <p:nvPr/>
        </p:nvGrpSpPr>
        <p:grpSpPr>
          <a:xfrm>
            <a:off x="124402" y="6280899"/>
            <a:ext cx="1796892" cy="489692"/>
            <a:chOff x="1905000" y="5590141"/>
            <a:chExt cx="3771698" cy="1027870"/>
          </a:xfrm>
        </p:grpSpPr>
        <p:pic>
          <p:nvPicPr>
            <p:cNvPr id="20" name="Picture 19">
              <a:extLst>
                <a:ext uri="{FF2B5EF4-FFF2-40B4-BE49-F238E27FC236}">
                  <a16:creationId xmlns:a16="http://schemas.microsoft.com/office/drawing/2014/main" id="{F983F760-DCB8-4F8A-8335-9768071132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30137325-BFB0-4F5B-A4AF-EC7E80F60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
        <p:nvSpPr>
          <p:cNvPr id="2" name="Title 1"/>
          <p:cNvSpPr>
            <a:spLocks noGrp="1"/>
          </p:cNvSpPr>
          <p:nvPr>
            <p:ph type="title"/>
          </p:nvPr>
        </p:nvSpPr>
        <p:spPr/>
        <p:txBody>
          <a:bodyPr>
            <a:normAutofit/>
          </a:bodyPr>
          <a:lstStyle/>
          <a:p>
            <a:r>
              <a:rPr lang="en-US" sz="5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Current Residents</a:t>
            </a:r>
          </a:p>
        </p:txBody>
      </p:sp>
      <p:sp>
        <p:nvSpPr>
          <p:cNvPr id="15" name="TextBox 14"/>
          <p:cNvSpPr txBox="1"/>
          <p:nvPr/>
        </p:nvSpPr>
        <p:spPr>
          <a:xfrm>
            <a:off x="1632376" y="5651076"/>
            <a:ext cx="1782860" cy="553998"/>
          </a:xfrm>
          <a:prstGeom prst="rect">
            <a:avLst/>
          </a:prstGeom>
          <a:noFill/>
        </p:spPr>
        <p:txBody>
          <a:bodyPr wrap="none" rtlCol="0">
            <a:spAutoFit/>
          </a:bodyPr>
          <a:lstStyle/>
          <a:p>
            <a:pPr algn="ctr"/>
            <a:r>
              <a:rPr lang="en-US" sz="1500" b="1" dirty="0"/>
              <a:t>Dr Daniel Davies</a:t>
            </a:r>
          </a:p>
          <a:p>
            <a:pPr algn="ctr"/>
            <a:r>
              <a:rPr lang="en-US" sz="1500" b="1" dirty="0"/>
              <a:t>PGY3</a:t>
            </a:r>
          </a:p>
        </p:txBody>
      </p:sp>
      <p:sp>
        <p:nvSpPr>
          <p:cNvPr id="18" name="TextBox 17"/>
          <p:cNvSpPr txBox="1"/>
          <p:nvPr/>
        </p:nvSpPr>
        <p:spPr>
          <a:xfrm>
            <a:off x="5172168" y="5688117"/>
            <a:ext cx="1888659" cy="553998"/>
          </a:xfrm>
          <a:prstGeom prst="rect">
            <a:avLst/>
          </a:prstGeom>
          <a:solidFill>
            <a:schemeClr val="bg1"/>
          </a:solidFill>
        </p:spPr>
        <p:txBody>
          <a:bodyPr wrap="none" rtlCol="0">
            <a:spAutoFit/>
          </a:bodyPr>
          <a:lstStyle/>
          <a:p>
            <a:pPr algn="ctr"/>
            <a:r>
              <a:rPr lang="en-US" sz="1500" b="1" dirty="0"/>
              <a:t>Dr Amanda Khan </a:t>
            </a:r>
          </a:p>
          <a:p>
            <a:pPr algn="ctr"/>
            <a:r>
              <a:rPr lang="en-US" sz="1500" b="1" dirty="0"/>
              <a:t>PGY3</a:t>
            </a:r>
          </a:p>
        </p:txBody>
      </p:sp>
      <p:sp>
        <p:nvSpPr>
          <p:cNvPr id="6" name="Slide Number Placeholder 5"/>
          <p:cNvSpPr>
            <a:spLocks noGrp="1"/>
          </p:cNvSpPr>
          <p:nvPr>
            <p:ph type="sldNum" sz="quarter" idx="12"/>
          </p:nvPr>
        </p:nvSpPr>
        <p:spPr/>
        <p:txBody>
          <a:bodyPr/>
          <a:lstStyle/>
          <a:p>
            <a:fld id="{DF5FA5E2-32BE-4E75-84B1-A12EE286D1F4}" type="slidenum">
              <a:rPr lang="en-US" smtClean="0"/>
              <a:t>4</a:t>
            </a:fld>
            <a:endParaRPr lang="en-US" dirty="0"/>
          </a:p>
        </p:txBody>
      </p:sp>
      <p:sp>
        <p:nvSpPr>
          <p:cNvPr id="12" name="TextBox 11"/>
          <p:cNvSpPr txBox="1"/>
          <p:nvPr/>
        </p:nvSpPr>
        <p:spPr>
          <a:xfrm>
            <a:off x="8481655" y="5688117"/>
            <a:ext cx="1478290" cy="553998"/>
          </a:xfrm>
          <a:prstGeom prst="rect">
            <a:avLst/>
          </a:prstGeom>
          <a:solidFill>
            <a:schemeClr val="bg1"/>
          </a:solidFill>
        </p:spPr>
        <p:txBody>
          <a:bodyPr wrap="none" rtlCol="0">
            <a:spAutoFit/>
          </a:bodyPr>
          <a:lstStyle/>
          <a:p>
            <a:pPr algn="ctr"/>
            <a:r>
              <a:rPr lang="en-US" sz="1500" b="1" dirty="0"/>
              <a:t>Dr Steven Xu </a:t>
            </a:r>
          </a:p>
          <a:p>
            <a:pPr algn="ctr"/>
            <a:r>
              <a:rPr lang="en-US" sz="1500" b="1" dirty="0"/>
              <a:t>PGY4</a:t>
            </a:r>
          </a:p>
        </p:txBody>
      </p:sp>
      <p:pic>
        <p:nvPicPr>
          <p:cNvPr id="24" name="Picture 23">
            <a:extLst>
              <a:ext uri="{FF2B5EF4-FFF2-40B4-BE49-F238E27FC236}">
                <a16:creationId xmlns:a16="http://schemas.microsoft.com/office/drawing/2014/main" id="{66ED806B-A9F7-4E06-A300-59F743205BAF}"/>
              </a:ext>
            </a:extLst>
          </p:cNvPr>
          <p:cNvPicPr>
            <a:picLocks noChangeAspect="1"/>
          </p:cNvPicPr>
          <p:nvPr/>
        </p:nvPicPr>
        <p:blipFill>
          <a:blip r:embed="rId4"/>
          <a:stretch>
            <a:fillRect/>
          </a:stretch>
        </p:blipFill>
        <p:spPr>
          <a:xfrm>
            <a:off x="8570665" y="3820130"/>
            <a:ext cx="1304241"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C9DA04BD-9CBC-4E3C-9CF1-96A1ADDD991F}"/>
              </a:ext>
            </a:extLst>
          </p:cNvPr>
          <p:cNvPicPr>
            <a:picLocks noChangeAspect="1"/>
          </p:cNvPicPr>
          <p:nvPr/>
        </p:nvPicPr>
        <p:blipFill>
          <a:blip r:embed="rId5"/>
          <a:stretch>
            <a:fillRect/>
          </a:stretch>
        </p:blipFill>
        <p:spPr>
          <a:xfrm>
            <a:off x="5508256" y="3820130"/>
            <a:ext cx="1216485"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person, person, indoor, posing&#10;&#10;Description automatically generated">
            <a:extLst>
              <a:ext uri="{FF2B5EF4-FFF2-40B4-BE49-F238E27FC236}">
                <a16:creationId xmlns:a16="http://schemas.microsoft.com/office/drawing/2014/main" id="{BE98C491-0F7F-4508-8BF2-79EB4F9852C8}"/>
              </a:ext>
            </a:extLst>
          </p:cNvPr>
          <p:cNvPicPr>
            <a:picLocks noChangeAspect="1"/>
          </p:cNvPicPr>
          <p:nvPr/>
        </p:nvPicPr>
        <p:blipFill rotWithShape="1">
          <a:blip r:embed="rId6">
            <a:extLst>
              <a:ext uri="{28A0092B-C50C-407E-A947-70E740481C1C}">
                <a14:useLocalDpi xmlns:a14="http://schemas.microsoft.com/office/drawing/2010/main" val="0"/>
              </a:ext>
            </a:extLst>
          </a:blip>
          <a:srcRect l="13362" t="5145" r="13571" b="2250"/>
          <a:stretch/>
        </p:blipFill>
        <p:spPr>
          <a:xfrm>
            <a:off x="1873671" y="3852190"/>
            <a:ext cx="1300270" cy="1737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F3B1DC0-3890-0C55-8F70-FA16C1FBFDA0}"/>
              </a:ext>
            </a:extLst>
          </p:cNvPr>
          <p:cNvSpPr txBox="1"/>
          <p:nvPr/>
        </p:nvSpPr>
        <p:spPr>
          <a:xfrm>
            <a:off x="5196212" y="3223504"/>
            <a:ext cx="1840568" cy="553998"/>
          </a:xfrm>
          <a:prstGeom prst="rect">
            <a:avLst/>
          </a:prstGeom>
          <a:solidFill>
            <a:schemeClr val="bg1"/>
          </a:solidFill>
        </p:spPr>
        <p:txBody>
          <a:bodyPr wrap="none" rtlCol="0">
            <a:spAutoFit/>
          </a:bodyPr>
          <a:lstStyle/>
          <a:p>
            <a:pPr algn="ctr"/>
            <a:r>
              <a:rPr lang="en-US" sz="1500" b="1" dirty="0"/>
              <a:t>Dr Conrad Bayley</a:t>
            </a:r>
          </a:p>
          <a:p>
            <a:pPr algn="ctr"/>
            <a:r>
              <a:rPr lang="en-US" sz="1500" b="1" dirty="0"/>
              <a:t>PGY2</a:t>
            </a:r>
          </a:p>
        </p:txBody>
      </p:sp>
      <p:pic>
        <p:nvPicPr>
          <p:cNvPr id="23" name="Picture 22">
            <a:extLst>
              <a:ext uri="{FF2B5EF4-FFF2-40B4-BE49-F238E27FC236}">
                <a16:creationId xmlns:a16="http://schemas.microsoft.com/office/drawing/2014/main" id="{71BED1BF-C0EA-D639-7D39-CDD0E17CCD4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8564186" y="1388732"/>
            <a:ext cx="1366173" cy="1737360"/>
          </a:xfrm>
          <a:prstGeom prst="rect">
            <a:avLst/>
          </a:prstGeom>
          <a:ln w="38100">
            <a:solidFill>
              <a:srgbClr val="000000"/>
            </a:solidFill>
          </a:ln>
        </p:spPr>
      </p:pic>
      <p:sp>
        <p:nvSpPr>
          <p:cNvPr id="26" name="TextBox 25">
            <a:extLst>
              <a:ext uri="{FF2B5EF4-FFF2-40B4-BE49-F238E27FC236}">
                <a16:creationId xmlns:a16="http://schemas.microsoft.com/office/drawing/2014/main" id="{6A777E7C-6598-0B19-09B7-1FFF440BB1F4}"/>
              </a:ext>
            </a:extLst>
          </p:cNvPr>
          <p:cNvSpPr txBox="1"/>
          <p:nvPr/>
        </p:nvSpPr>
        <p:spPr>
          <a:xfrm>
            <a:off x="8371014" y="3238838"/>
            <a:ext cx="1576072" cy="553998"/>
          </a:xfrm>
          <a:prstGeom prst="rect">
            <a:avLst/>
          </a:prstGeom>
          <a:solidFill>
            <a:schemeClr val="bg1"/>
          </a:solidFill>
        </p:spPr>
        <p:txBody>
          <a:bodyPr wrap="none" rtlCol="0">
            <a:spAutoFit/>
          </a:bodyPr>
          <a:lstStyle/>
          <a:p>
            <a:pPr algn="ctr"/>
            <a:r>
              <a:rPr lang="en-US" sz="1500" b="1" dirty="0"/>
              <a:t>Dr Allison Rau</a:t>
            </a:r>
          </a:p>
          <a:p>
            <a:pPr algn="ctr"/>
            <a:r>
              <a:rPr lang="en-US" sz="1500" b="1" dirty="0"/>
              <a:t>PGY2</a:t>
            </a:r>
          </a:p>
        </p:txBody>
      </p:sp>
      <p:pic>
        <p:nvPicPr>
          <p:cNvPr id="28" name="Picture 27">
            <a:extLst>
              <a:ext uri="{FF2B5EF4-FFF2-40B4-BE49-F238E27FC236}">
                <a16:creationId xmlns:a16="http://schemas.microsoft.com/office/drawing/2014/main" id="{9318B7C0-5E22-F5DC-284A-FA5F8A76923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5425739" y="1383241"/>
            <a:ext cx="1381515" cy="1737360"/>
          </a:xfrm>
          <a:prstGeom prst="rect">
            <a:avLst/>
          </a:prstGeom>
          <a:ln w="38100">
            <a:solidFill>
              <a:srgbClr val="000000"/>
            </a:solidFill>
          </a:ln>
        </p:spPr>
      </p:pic>
      <p:pic>
        <p:nvPicPr>
          <p:cNvPr id="8" name="Picture 7" descr="A person smiling at camera&#10;&#10;Description automatically generated">
            <a:extLst>
              <a:ext uri="{FF2B5EF4-FFF2-40B4-BE49-F238E27FC236}">
                <a16:creationId xmlns:a16="http://schemas.microsoft.com/office/drawing/2014/main" id="{4F453AC1-1329-4732-4213-1DFFB02910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828800" y="1417638"/>
            <a:ext cx="1390011" cy="1737360"/>
          </a:xfrm>
          <a:prstGeom prst="rect">
            <a:avLst/>
          </a:prstGeom>
          <a:ln w="38100">
            <a:solidFill>
              <a:srgbClr val="000000"/>
            </a:solidFill>
          </a:ln>
        </p:spPr>
      </p:pic>
      <p:sp>
        <p:nvSpPr>
          <p:cNvPr id="9" name="TextBox 8">
            <a:extLst>
              <a:ext uri="{FF2B5EF4-FFF2-40B4-BE49-F238E27FC236}">
                <a16:creationId xmlns:a16="http://schemas.microsoft.com/office/drawing/2014/main" id="{5544A926-6C67-6812-855E-C5DBD5CA5F29}"/>
              </a:ext>
            </a:extLst>
          </p:cNvPr>
          <p:cNvSpPr txBox="1"/>
          <p:nvPr/>
        </p:nvSpPr>
        <p:spPr>
          <a:xfrm>
            <a:off x="1431198" y="3267273"/>
            <a:ext cx="2185214" cy="553998"/>
          </a:xfrm>
          <a:prstGeom prst="rect">
            <a:avLst/>
          </a:prstGeom>
          <a:solidFill>
            <a:schemeClr val="bg1"/>
          </a:solidFill>
        </p:spPr>
        <p:txBody>
          <a:bodyPr wrap="none" rtlCol="0">
            <a:spAutoFit/>
          </a:bodyPr>
          <a:lstStyle/>
          <a:p>
            <a:pPr algn="ctr"/>
            <a:r>
              <a:rPr lang="en-US" sz="1500" b="1" dirty="0"/>
              <a:t>Dr Catherine Stewart</a:t>
            </a:r>
          </a:p>
          <a:p>
            <a:pPr algn="ctr"/>
            <a:r>
              <a:rPr lang="en-US" sz="1500" b="1" dirty="0"/>
              <a:t>PGY1</a:t>
            </a:r>
          </a:p>
        </p:txBody>
      </p:sp>
    </p:spTree>
    <p:extLst>
      <p:ext uri="{BB962C8B-B14F-4D97-AF65-F5344CB8AC3E}">
        <p14:creationId xmlns:p14="http://schemas.microsoft.com/office/powerpoint/2010/main" val="356171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1374"/>
            <a:ext cx="10972800" cy="1143000"/>
          </a:xfrm>
        </p:spPr>
        <p:txBody>
          <a:bodyPr>
            <a:normAutofit/>
          </a:bodyPr>
          <a:lstStyle/>
          <a:p>
            <a:r>
              <a:rPr lang="en-US" sz="5400" b="1" dirty="0">
                <a:latin typeface="Calibri" panose="020F0502020204030204" pitchFamily="34" charset="0"/>
                <a:cs typeface="Calibri" panose="020F0502020204030204" pitchFamily="34" charset="0"/>
              </a:rPr>
              <a:t>Graduate Employment</a:t>
            </a:r>
          </a:p>
        </p:txBody>
      </p:sp>
      <p:sp>
        <p:nvSpPr>
          <p:cNvPr id="3" name="Content Placeholder 2"/>
          <p:cNvSpPr>
            <a:spLocks noGrp="1"/>
          </p:cNvSpPr>
          <p:nvPr>
            <p:ph idx="1"/>
          </p:nvPr>
        </p:nvSpPr>
        <p:spPr>
          <a:xfrm>
            <a:off x="590144" y="1528872"/>
            <a:ext cx="11022364" cy="5105400"/>
          </a:xfrm>
        </p:spPr>
        <p:txBody>
          <a:bodyPr>
            <a:normAutofit/>
          </a:bodyPr>
          <a:lstStyle/>
          <a:p>
            <a:r>
              <a:rPr lang="en-US" sz="3600" dirty="0">
                <a:latin typeface="Calibri" panose="020F0502020204030204" pitchFamily="34" charset="0"/>
                <a:cs typeface="Calibri" panose="020F0502020204030204" pitchFamily="34" charset="0"/>
              </a:rPr>
              <a:t>Former graduates employed in Alberta (10), Saskatchewan (2), BC (5), Ontario (3), Saudi Arabia (1) and USA (4)</a:t>
            </a:r>
          </a:p>
        </p:txBody>
      </p:sp>
      <p:sp>
        <p:nvSpPr>
          <p:cNvPr id="4" name="Slide Number Placeholder 3"/>
          <p:cNvSpPr>
            <a:spLocks noGrp="1"/>
          </p:cNvSpPr>
          <p:nvPr>
            <p:ph type="sldNum" sz="quarter" idx="12"/>
          </p:nvPr>
        </p:nvSpPr>
        <p:spPr/>
        <p:txBody>
          <a:bodyPr/>
          <a:lstStyle/>
          <a:p>
            <a:fld id="{DF5FA5E2-32BE-4E75-84B1-A12EE286D1F4}" type="slidenum">
              <a:rPr lang="en-US" smtClean="0"/>
              <a:t>5</a:t>
            </a:fld>
            <a:endParaRPr lang="en-US"/>
          </a:p>
        </p:txBody>
      </p:sp>
      <p:grpSp>
        <p:nvGrpSpPr>
          <p:cNvPr id="7" name="Group 6">
            <a:extLst>
              <a:ext uri="{FF2B5EF4-FFF2-40B4-BE49-F238E27FC236}">
                <a16:creationId xmlns:a16="http://schemas.microsoft.com/office/drawing/2014/main" id="{226C9DF6-47B3-49E1-BDD8-A42B1BFD96B7}"/>
              </a:ext>
            </a:extLst>
          </p:cNvPr>
          <p:cNvGrpSpPr>
            <a:grpSpLocks noChangeAspect="1"/>
          </p:cNvGrpSpPr>
          <p:nvPr/>
        </p:nvGrpSpPr>
        <p:grpSpPr>
          <a:xfrm>
            <a:off x="124402" y="6280899"/>
            <a:ext cx="1796892" cy="489692"/>
            <a:chOff x="1905000" y="5590141"/>
            <a:chExt cx="3771698" cy="1027870"/>
          </a:xfrm>
        </p:grpSpPr>
        <p:pic>
          <p:nvPicPr>
            <p:cNvPr id="8" name="Picture 7">
              <a:extLst>
                <a:ext uri="{FF2B5EF4-FFF2-40B4-BE49-F238E27FC236}">
                  <a16:creationId xmlns:a16="http://schemas.microsoft.com/office/drawing/2014/main" id="{6BD4DDF5-752E-469E-A0EF-20492AFB16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9426326A-A999-4FD7-94A4-888B558433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112809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Social Activities</a:t>
            </a:r>
          </a:p>
        </p:txBody>
      </p:sp>
      <p:sp>
        <p:nvSpPr>
          <p:cNvPr id="5" name="TextBox 4"/>
          <p:cNvSpPr txBox="1"/>
          <p:nvPr/>
        </p:nvSpPr>
        <p:spPr>
          <a:xfrm>
            <a:off x="1371600" y="1339334"/>
            <a:ext cx="1664238" cy="369332"/>
          </a:xfrm>
          <a:prstGeom prst="rect">
            <a:avLst/>
          </a:prstGeom>
          <a:noFill/>
        </p:spPr>
        <p:txBody>
          <a:bodyPr wrap="none" rtlCol="0">
            <a:spAutoFit/>
          </a:bodyPr>
          <a:lstStyle/>
          <a:p>
            <a:r>
              <a:rPr lang="en-US" dirty="0">
                <a:solidFill>
                  <a:schemeClr val="bg1"/>
                </a:solidFill>
              </a:rPr>
              <a:t>Escape Room</a:t>
            </a:r>
          </a:p>
        </p:txBody>
      </p:sp>
      <p:sp>
        <p:nvSpPr>
          <p:cNvPr id="2" name="Slide Number Placeholder 1"/>
          <p:cNvSpPr>
            <a:spLocks noGrp="1"/>
          </p:cNvSpPr>
          <p:nvPr>
            <p:ph type="sldNum" sz="quarter" idx="12"/>
          </p:nvPr>
        </p:nvSpPr>
        <p:spPr/>
        <p:txBody>
          <a:bodyPr/>
          <a:lstStyle/>
          <a:p>
            <a:fld id="{DF5FA5E2-32BE-4E75-84B1-A12EE286D1F4}" type="slidenum">
              <a:rPr lang="en-US" smtClean="0"/>
              <a:t>6</a:t>
            </a:fld>
            <a:endParaRPr lang="en-US" dirty="0"/>
          </a:p>
        </p:txBody>
      </p:sp>
      <p:grpSp>
        <p:nvGrpSpPr>
          <p:cNvPr id="6" name="Group 5">
            <a:extLst>
              <a:ext uri="{FF2B5EF4-FFF2-40B4-BE49-F238E27FC236}">
                <a16:creationId xmlns:a16="http://schemas.microsoft.com/office/drawing/2014/main" id="{1AAA70F2-BD95-463A-8612-4BBEBF1BE5D2}"/>
              </a:ext>
            </a:extLst>
          </p:cNvPr>
          <p:cNvGrpSpPr>
            <a:grpSpLocks noChangeAspect="1"/>
          </p:cNvGrpSpPr>
          <p:nvPr/>
        </p:nvGrpSpPr>
        <p:grpSpPr>
          <a:xfrm>
            <a:off x="124402" y="6280899"/>
            <a:ext cx="1796892" cy="489692"/>
            <a:chOff x="1905000" y="5590141"/>
            <a:chExt cx="3771698" cy="1027870"/>
          </a:xfrm>
        </p:grpSpPr>
        <p:pic>
          <p:nvPicPr>
            <p:cNvPr id="7" name="Picture 6">
              <a:extLst>
                <a:ext uri="{FF2B5EF4-FFF2-40B4-BE49-F238E27FC236}">
                  <a16:creationId xmlns:a16="http://schemas.microsoft.com/office/drawing/2014/main" id="{880191C0-87BC-4381-AE0E-C3F3EC8D2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DDAEFE5B-AEF7-45CF-A3B0-D8138B4308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pic>
        <p:nvPicPr>
          <p:cNvPr id="12" name="Picture 11" descr="A group of people posing for a photo&#10;&#10;Description automatically generated">
            <a:extLst>
              <a:ext uri="{FF2B5EF4-FFF2-40B4-BE49-F238E27FC236}">
                <a16:creationId xmlns:a16="http://schemas.microsoft.com/office/drawing/2014/main" id="{7A725B61-6226-2767-2A5C-DD9520029F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20671" r="834" b="10000"/>
          <a:stretch/>
        </p:blipFill>
        <p:spPr>
          <a:xfrm>
            <a:off x="762000" y="1271165"/>
            <a:ext cx="4755923" cy="277336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A604ED-0A29-5403-1D67-BA6E1DD556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24" t="1021" r="25465" b="7003"/>
          <a:stretch/>
        </p:blipFill>
        <p:spPr>
          <a:xfrm rot="5400000">
            <a:off x="5140944" y="868325"/>
            <a:ext cx="3505198" cy="2838450"/>
          </a:xfrm>
          <a:prstGeom prst="rect">
            <a:avLst/>
          </a:prstGeom>
        </p:spPr>
      </p:pic>
      <p:pic>
        <p:nvPicPr>
          <p:cNvPr id="20" name="Picture 19" descr="A picture containing outdoor, sky, grass&#10;&#10;Description automatically generated">
            <a:extLst>
              <a:ext uri="{FF2B5EF4-FFF2-40B4-BE49-F238E27FC236}">
                <a16:creationId xmlns:a16="http://schemas.microsoft.com/office/drawing/2014/main" id="{62E75B09-9F7E-A70A-74C2-DB350069B5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250" t="8333" r="24375"/>
          <a:stretch/>
        </p:blipFill>
        <p:spPr>
          <a:xfrm>
            <a:off x="3947559" y="3513414"/>
            <a:ext cx="3815518" cy="2894531"/>
          </a:xfrm>
          <a:prstGeom prst="rect">
            <a:avLst/>
          </a:prstGeom>
        </p:spPr>
      </p:pic>
      <p:pic>
        <p:nvPicPr>
          <p:cNvPr id="18" name="Picture 17" descr="A picture containing text, sky, shore&#10;&#10;Description automatically generated">
            <a:extLst>
              <a:ext uri="{FF2B5EF4-FFF2-40B4-BE49-F238E27FC236}">
                <a16:creationId xmlns:a16="http://schemas.microsoft.com/office/drawing/2014/main" id="{4FFFE040-B5B0-B27B-7475-1DC6B4DAEF89}"/>
              </a:ext>
            </a:extLst>
          </p:cNvPr>
          <p:cNvPicPr>
            <a:picLocks noChangeAspect="1"/>
          </p:cNvPicPr>
          <p:nvPr/>
        </p:nvPicPr>
        <p:blipFill rotWithShape="1">
          <a:blip r:embed="rId7">
            <a:extLst>
              <a:ext uri="{28A0092B-C50C-407E-A947-70E740481C1C}">
                <a14:useLocalDpi xmlns:a14="http://schemas.microsoft.com/office/drawing/2010/main" val="0"/>
              </a:ext>
            </a:extLst>
          </a:blip>
          <a:srcRect l="24900" t="13889" r="28594" b="15277"/>
          <a:stretch/>
        </p:blipFill>
        <p:spPr>
          <a:xfrm>
            <a:off x="7375861" y="3200400"/>
            <a:ext cx="4036409" cy="2766536"/>
          </a:xfrm>
          <a:prstGeom prst="rect">
            <a:avLst/>
          </a:prstGeom>
        </p:spPr>
      </p:pic>
    </p:spTree>
    <p:extLst>
      <p:ext uri="{BB962C8B-B14F-4D97-AF65-F5344CB8AC3E}">
        <p14:creationId xmlns:p14="http://schemas.microsoft.com/office/powerpoint/2010/main" val="402297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Calibri" panose="020F0502020204030204" pitchFamily="34" charset="0"/>
                <a:cs typeface="Calibri" panose="020F0502020204030204" pitchFamily="34" charset="0"/>
              </a:rPr>
              <a:t>Recent Program Initiatives</a:t>
            </a:r>
          </a:p>
        </p:txBody>
      </p:sp>
      <p:sp>
        <p:nvSpPr>
          <p:cNvPr id="3" name="Content Placeholder 2"/>
          <p:cNvSpPr>
            <a:spLocks noGrp="1"/>
          </p:cNvSpPr>
          <p:nvPr>
            <p:ph idx="1"/>
          </p:nvPr>
        </p:nvSpPr>
        <p:spPr>
          <a:xfrm>
            <a:off x="609600" y="1447800"/>
            <a:ext cx="10972800" cy="4800600"/>
          </a:xfrm>
        </p:spPr>
        <p:txBody>
          <a:bodyPr>
            <a:normAutofit/>
          </a:bodyPr>
          <a:lstStyle/>
          <a:p>
            <a:r>
              <a:rPr lang="en-US" sz="3200" b="1" dirty="0">
                <a:solidFill>
                  <a:srgbClr val="960000"/>
                </a:solidFill>
                <a:latin typeface="Calibri" panose="020F0502020204030204" pitchFamily="34" charset="0"/>
                <a:cs typeface="Calibri" panose="020F0502020204030204" pitchFamily="34" charset="0"/>
              </a:rPr>
              <a:t>Competency By Design (CBD)</a:t>
            </a:r>
            <a:r>
              <a:rPr lang="en-US" sz="3200" dirty="0">
                <a:solidFill>
                  <a:srgbClr val="960000"/>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program launched in July 2019</a:t>
            </a:r>
          </a:p>
          <a:p>
            <a:pPr lvl="1"/>
            <a:r>
              <a:rPr lang="en-US" sz="2800" dirty="0">
                <a:latin typeface="Calibri" panose="020F0502020204030204" pitchFamily="34" charset="0"/>
                <a:cs typeface="Calibri" panose="020F0502020204030204" pitchFamily="34" charset="0"/>
              </a:rPr>
              <a:t>Secured $116,900 over 7 years for CBD program development, simulation-based education development, and infrastructure development</a:t>
            </a:r>
          </a:p>
          <a:p>
            <a:r>
              <a:rPr lang="en-US" sz="3200" dirty="0">
                <a:latin typeface="Calibri" panose="020F0502020204030204" pitchFamily="34" charset="0"/>
                <a:cs typeface="Calibri" panose="020F0502020204030204" pitchFamily="34" charset="0"/>
              </a:rPr>
              <a:t>1 of 3 accredited </a:t>
            </a:r>
            <a:r>
              <a:rPr lang="en-US" sz="3200" b="1" dirty="0">
                <a:solidFill>
                  <a:srgbClr val="960000"/>
                </a:solidFill>
                <a:latin typeface="Calibri" panose="020F0502020204030204" pitchFamily="34" charset="0"/>
                <a:cs typeface="Calibri" panose="020F0502020204030204" pitchFamily="34" charset="0"/>
              </a:rPr>
              <a:t>Royal College Area of Focused Competence (AFC) programs in Brachytherapy </a:t>
            </a:r>
          </a:p>
          <a:p>
            <a:r>
              <a:rPr lang="en-US" sz="3200" dirty="0">
                <a:latin typeface="Calibri" panose="020F0502020204030204" pitchFamily="34" charset="0"/>
                <a:cs typeface="Calibri" panose="020F0502020204030204" pitchFamily="34" charset="0"/>
              </a:rPr>
              <a:t>Hosted </a:t>
            </a:r>
            <a:r>
              <a:rPr lang="en-US" sz="3200" b="1" dirty="0">
                <a:solidFill>
                  <a:srgbClr val="960000"/>
                </a:solidFill>
                <a:latin typeface="Calibri" panose="020F0502020204030204" pitchFamily="34" charset="0"/>
                <a:cs typeface="Calibri" panose="020F0502020204030204" pitchFamily="34" charset="0"/>
              </a:rPr>
              <a:t>RO Exam Prep Course in 2019/20 and 2022/23</a:t>
            </a:r>
          </a:p>
        </p:txBody>
      </p:sp>
      <p:grpSp>
        <p:nvGrpSpPr>
          <p:cNvPr id="5" name="Group 4">
            <a:extLst>
              <a:ext uri="{FF2B5EF4-FFF2-40B4-BE49-F238E27FC236}">
                <a16:creationId xmlns:a16="http://schemas.microsoft.com/office/drawing/2014/main" id="{9AF18A67-ED56-4683-ADFE-E92B331FD52F}"/>
              </a:ext>
            </a:extLst>
          </p:cNvPr>
          <p:cNvGrpSpPr>
            <a:grpSpLocks noChangeAspect="1"/>
          </p:cNvGrpSpPr>
          <p:nvPr/>
        </p:nvGrpSpPr>
        <p:grpSpPr>
          <a:xfrm>
            <a:off x="124402" y="6280899"/>
            <a:ext cx="1796892" cy="489692"/>
            <a:chOff x="1905000" y="5590141"/>
            <a:chExt cx="3771698" cy="1027870"/>
          </a:xfrm>
        </p:grpSpPr>
        <p:pic>
          <p:nvPicPr>
            <p:cNvPr id="7" name="Picture 6">
              <a:extLst>
                <a:ext uri="{FF2B5EF4-FFF2-40B4-BE49-F238E27FC236}">
                  <a16:creationId xmlns:a16="http://schemas.microsoft.com/office/drawing/2014/main" id="{0B7FFC52-E916-4BE1-943C-08A41FBBE1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C6644ADB-E93E-40FD-9EEC-BE30FB224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
        <p:nvSpPr>
          <p:cNvPr id="9" name="Slide Number Placeholder 2">
            <a:extLst>
              <a:ext uri="{FF2B5EF4-FFF2-40B4-BE49-F238E27FC236}">
                <a16:creationId xmlns:a16="http://schemas.microsoft.com/office/drawing/2014/main" id="{48988580-246E-4588-9B75-EE0E4D7EFE1E}"/>
              </a:ext>
            </a:extLst>
          </p:cNvPr>
          <p:cNvSpPr>
            <a:spLocks noGrp="1"/>
          </p:cNvSpPr>
          <p:nvPr>
            <p:ph type="sldNum" sz="quarter" idx="12"/>
          </p:nvPr>
        </p:nvSpPr>
        <p:spPr>
          <a:xfrm>
            <a:off x="11529696" y="6407945"/>
            <a:ext cx="487680" cy="365125"/>
          </a:xfrm>
        </p:spPr>
        <p:txBody>
          <a:bodyPr/>
          <a:lstStyle/>
          <a:p>
            <a:fld id="{DF5FA5E2-32BE-4E75-84B1-A12EE286D1F4}" type="slidenum">
              <a:rPr lang="en-US" smtClean="0"/>
              <a:t>7</a:t>
            </a:fld>
            <a:endParaRPr lang="en-US" dirty="0"/>
          </a:p>
        </p:txBody>
      </p:sp>
    </p:spTree>
    <p:extLst>
      <p:ext uri="{BB962C8B-B14F-4D97-AF65-F5344CB8AC3E}">
        <p14:creationId xmlns:p14="http://schemas.microsoft.com/office/powerpoint/2010/main" val="401994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1200" y="1295400"/>
          <a:ext cx="8229600" cy="5257800"/>
        </p:xfrm>
        <a:graphic>
          <a:graphicData uri="http://schemas.openxmlformats.org/drawingml/2006/table">
            <a:tbl>
              <a:tblPr firstRow="1" bandRow="1">
                <a:tableStyleId>{69CF1AB2-1976-4502-BF36-3FF5EA218861}</a:tableStyleId>
              </a:tblPr>
              <a:tblGrid>
                <a:gridCol w="160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524608">
                  <a:extLst>
                    <a:ext uri="{9D8B030D-6E8A-4147-A177-3AD203B41FA5}">
                      <a16:colId xmlns:a16="http://schemas.microsoft.com/office/drawing/2014/main" val="20006"/>
                    </a:ext>
                  </a:extLst>
                </a:gridCol>
                <a:gridCol w="542192">
                  <a:extLst>
                    <a:ext uri="{9D8B030D-6E8A-4147-A177-3AD203B41FA5}">
                      <a16:colId xmlns:a16="http://schemas.microsoft.com/office/drawing/2014/main" val="20007"/>
                    </a:ext>
                  </a:extLst>
                </a:gridCol>
                <a:gridCol w="1066800">
                  <a:extLst>
                    <a:ext uri="{9D8B030D-6E8A-4147-A177-3AD203B41FA5}">
                      <a16:colId xmlns:a16="http://schemas.microsoft.com/office/drawing/2014/main" val="20008"/>
                    </a:ext>
                  </a:extLst>
                </a:gridCol>
              </a:tblGrid>
              <a:tr h="1405986">
                <a:tc>
                  <a:txBody>
                    <a:bodyPr/>
                    <a:lstStyle/>
                    <a:p>
                      <a:pPr algn="ctr"/>
                      <a:r>
                        <a:rPr lang="en-US" b="1" dirty="0">
                          <a:effectLst>
                            <a:outerShdw blurRad="38100" dist="38100" dir="2700000" algn="tl">
                              <a:srgbClr val="000000">
                                <a:alpha val="43137"/>
                              </a:srgbClr>
                            </a:outerShdw>
                          </a:effectLst>
                        </a:rPr>
                        <a:t>Transition to Practice</a:t>
                      </a:r>
                    </a:p>
                  </a:txBody>
                  <a:tcPr anchor="ctr">
                    <a:solidFill>
                      <a:schemeClr val="accent6">
                        <a:lumMod val="40000"/>
                        <a:lumOff val="60000"/>
                      </a:schemeClr>
                    </a:solidFill>
                  </a:tcPr>
                </a:tc>
                <a:tc gridSpan="2">
                  <a:txBody>
                    <a:bodyPr/>
                    <a:lstStyle/>
                    <a:p>
                      <a:pPr algn="ctr"/>
                      <a:r>
                        <a:rPr lang="en-US" b="1" dirty="0"/>
                        <a:t>EPA</a:t>
                      </a:r>
                      <a:r>
                        <a:rPr lang="en-US" b="1" baseline="0" dirty="0"/>
                        <a:t> 1</a:t>
                      </a:r>
                    </a:p>
                    <a:p>
                      <a:pPr algn="ctr"/>
                      <a:r>
                        <a:rPr lang="en-US" sz="1400" b="0" baseline="0" dirty="0"/>
                        <a:t>Professional development and personal wellness plan</a:t>
                      </a:r>
                      <a:endParaRPr lang="en-US" sz="1400" b="0" dirty="0"/>
                    </a:p>
                  </a:txBody>
                  <a:tcPr anchor="ctr">
                    <a:solidFill>
                      <a:schemeClr val="accent6">
                        <a:lumMod val="20000"/>
                        <a:lumOff val="80000"/>
                      </a:schemeClr>
                    </a:solidFill>
                  </a:tcPr>
                </a:tc>
                <a:tc hMerge="1">
                  <a:txBody>
                    <a:bodyPr/>
                    <a:lstStyle/>
                    <a:p>
                      <a:pPr algn="ctr"/>
                      <a:endParaRPr lang="en-US" b="0"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Assess/manage</a:t>
                      </a:r>
                      <a:r>
                        <a:rPr lang="en-US" sz="1400" b="0" baseline="0" dirty="0"/>
                        <a:t> cancer patients at a consultant level</a:t>
                      </a:r>
                      <a:endParaRPr lang="en-US" sz="1400" b="0" dirty="0"/>
                    </a:p>
                  </a:txBody>
                  <a:tcPr anchor="ctr">
                    <a:solidFill>
                      <a:schemeClr val="accent6">
                        <a:lumMod val="20000"/>
                        <a:lumOff val="80000"/>
                      </a:schemeClr>
                    </a:solidFill>
                  </a:tcPr>
                </a:tc>
                <a:tc hMerge="1">
                  <a:txBody>
                    <a:bodyPr/>
                    <a:lstStyle/>
                    <a:p>
                      <a:pPr algn="ctr"/>
                      <a:endParaRPr lang="en-US" b="0"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Manage day-to-day aspects of practice</a:t>
                      </a:r>
                    </a:p>
                  </a:txBody>
                  <a:tcPr anchor="ctr">
                    <a:solidFill>
                      <a:schemeClr val="accent6">
                        <a:lumMod val="20000"/>
                        <a:lumOff val="80000"/>
                      </a:schemeClr>
                    </a:solidFill>
                  </a:tcPr>
                </a:tc>
                <a:tc hMerge="1">
                  <a:txBody>
                    <a:bodyPr/>
                    <a:lstStyle/>
                    <a:p>
                      <a:pPr algn="ctr"/>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Complete a scholarly project</a:t>
                      </a:r>
                    </a:p>
                  </a:txBody>
                  <a:tcPr anchor="ctr">
                    <a:solidFill>
                      <a:schemeClr val="accent6">
                        <a:lumMod val="20000"/>
                        <a:lumOff val="80000"/>
                      </a:schemeClr>
                    </a:solidFill>
                  </a:tcPr>
                </a:tc>
                <a:tc hMerge="1">
                  <a:txBody>
                    <a:bodyPr/>
                    <a:lstStyle/>
                    <a:p>
                      <a:pPr algn="ctr"/>
                      <a:endParaRPr lang="en-US"/>
                    </a:p>
                  </a:txBody>
                  <a:tcPr anchor="ctr"/>
                </a:tc>
                <a:extLst>
                  <a:ext uri="{0D108BD9-81ED-4DB2-BD59-A6C34878D82A}">
                    <a16:rowId xmlns:a16="http://schemas.microsoft.com/office/drawing/2014/main" val="10000"/>
                  </a:ext>
                </a:extLst>
              </a:tr>
              <a:tr h="1222914">
                <a:tc>
                  <a:txBody>
                    <a:bodyPr/>
                    <a:lstStyle/>
                    <a:p>
                      <a:pPr algn="ctr"/>
                      <a:r>
                        <a:rPr lang="en-US" b="1" dirty="0">
                          <a:effectLst>
                            <a:outerShdw blurRad="38100" dist="38100" dir="2700000" algn="tl">
                              <a:srgbClr val="000000">
                                <a:alpha val="43137"/>
                              </a:srgbClr>
                            </a:outerShdw>
                          </a:effectLst>
                        </a:rPr>
                        <a:t>Core</a:t>
                      </a:r>
                      <a:endParaRPr lang="en-US" b="0" dirty="0">
                        <a:effectLst>
                          <a:outerShdw blurRad="38100" dist="38100" dir="2700000" algn="tl">
                            <a:srgbClr val="000000">
                              <a:alpha val="43137"/>
                            </a:srgbClr>
                          </a:outerShdw>
                        </a:effectLst>
                      </a:endParaRPr>
                    </a:p>
                  </a:txBody>
                  <a:tcPr anchor="ctr">
                    <a:solidFill>
                      <a:schemeClr val="accent3">
                        <a:lumMod val="60000"/>
                        <a:lumOff val="40000"/>
                      </a:schemeClr>
                    </a:solidFill>
                  </a:tcPr>
                </a:tc>
                <a:tc>
                  <a:txBody>
                    <a:bodyPr/>
                    <a:lstStyle/>
                    <a:p>
                      <a:pPr algn="ctr"/>
                      <a:r>
                        <a:rPr lang="en-US" b="1" dirty="0"/>
                        <a:t>EPA 1</a:t>
                      </a:r>
                    </a:p>
                    <a:p>
                      <a:pPr algn="ctr"/>
                      <a:r>
                        <a:rPr lang="en-US" sz="1050" dirty="0"/>
                        <a:t>Initial patient</a:t>
                      </a:r>
                      <a:r>
                        <a:rPr lang="en-US" sz="1050" baseline="0" dirty="0"/>
                        <a:t> assessment</a:t>
                      </a:r>
                      <a:endParaRPr lang="en-US" sz="1050" dirty="0"/>
                    </a:p>
                  </a:txBody>
                  <a:tcPr anchor="ctr">
                    <a:solidFill>
                      <a:schemeClr val="accent3">
                        <a:lumMod val="40000"/>
                        <a:lumOff val="60000"/>
                      </a:schemeClr>
                    </a:solidFill>
                  </a:tcPr>
                </a:tc>
                <a:tc gridSpan="2">
                  <a:txBody>
                    <a:bodyPr/>
                    <a:lstStyle/>
                    <a:p>
                      <a:pPr algn="ctr"/>
                      <a:r>
                        <a:rPr lang="en-US" b="1" dirty="0"/>
                        <a:t>EPA 2</a:t>
                      </a:r>
                    </a:p>
                    <a:p>
                      <a:pPr algn="ctr"/>
                      <a:r>
                        <a:rPr lang="en-US" sz="1050" dirty="0"/>
                        <a:t>Develop/ communicate a management plan</a:t>
                      </a:r>
                    </a:p>
                  </a:txBody>
                  <a:tcPr anchor="ctr">
                    <a:solidFill>
                      <a:schemeClr val="accent3">
                        <a:lumMod val="40000"/>
                        <a:lumOff val="60000"/>
                      </a:schemeClr>
                    </a:solidFill>
                  </a:tcPr>
                </a:tc>
                <a:tc hMerge="1">
                  <a:txBody>
                    <a:bodyPr/>
                    <a:lstStyle/>
                    <a:p>
                      <a:endParaRPr lang="en-US"/>
                    </a:p>
                  </a:txBody>
                  <a:tcPr/>
                </a:tc>
                <a:tc>
                  <a:txBody>
                    <a:bodyPr/>
                    <a:lstStyle/>
                    <a:p>
                      <a:pPr algn="ctr"/>
                      <a:r>
                        <a:rPr lang="en-US" b="1" dirty="0"/>
                        <a:t>EPA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Radiation treatment</a:t>
                      </a:r>
                      <a:r>
                        <a:rPr lang="en-US" sz="1050" baseline="0" dirty="0"/>
                        <a:t> planning</a:t>
                      </a:r>
                      <a:endParaRPr lang="en-US" sz="1050" dirty="0"/>
                    </a:p>
                  </a:txBody>
                  <a:tcPr anchor="ctr">
                    <a:solidFill>
                      <a:schemeClr val="accent3">
                        <a:lumMod val="40000"/>
                        <a:lumOff val="60000"/>
                      </a:schemeClr>
                    </a:solidFill>
                  </a:tcPr>
                </a:tc>
                <a:tc>
                  <a:txBody>
                    <a:bodyPr/>
                    <a:lstStyle/>
                    <a:p>
                      <a:pPr algn="ctr"/>
                      <a:r>
                        <a:rPr lang="en-US" b="1" dirty="0"/>
                        <a:t>EPA 4</a:t>
                      </a:r>
                    </a:p>
                    <a:p>
                      <a:pPr algn="ctr"/>
                      <a:r>
                        <a:rPr lang="en-US" sz="1050" dirty="0"/>
                        <a:t>On-treatment</a:t>
                      </a:r>
                      <a:r>
                        <a:rPr lang="en-US" sz="1050" baseline="0" dirty="0"/>
                        <a:t> management</a:t>
                      </a:r>
                      <a:endParaRPr lang="en-US" sz="1050" dirty="0"/>
                    </a:p>
                  </a:txBody>
                  <a:tcPr anchor="ctr">
                    <a:solidFill>
                      <a:schemeClr val="accent3">
                        <a:lumMod val="40000"/>
                        <a:lumOff val="60000"/>
                      </a:schemeClr>
                    </a:solidFill>
                  </a:tcPr>
                </a:tc>
                <a:tc gridSpan="2">
                  <a:txBody>
                    <a:bodyPr/>
                    <a:lstStyle/>
                    <a:p>
                      <a:pPr algn="ctr"/>
                      <a:r>
                        <a:rPr lang="en-US" b="1" dirty="0"/>
                        <a:t>EPA 5</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Follow-up</a:t>
                      </a:r>
                      <a:r>
                        <a:rPr lang="en-US" sz="1050" baseline="0" dirty="0"/>
                        <a:t> plan</a:t>
                      </a:r>
                      <a:endParaRPr lang="en-US" sz="1050" dirty="0"/>
                    </a:p>
                  </a:txBody>
                  <a:tcPr anchor="ctr">
                    <a:solidFill>
                      <a:schemeClr val="accent3">
                        <a:lumMod val="40000"/>
                        <a:lumOff val="60000"/>
                      </a:schemeClr>
                    </a:solidFill>
                  </a:tcPr>
                </a:tc>
                <a:tc hMerge="1">
                  <a:txBody>
                    <a:bodyPr/>
                    <a:lstStyle/>
                    <a:p>
                      <a:endParaRPr lang="en-US"/>
                    </a:p>
                  </a:txBody>
                  <a:tcPr/>
                </a:tc>
                <a:tc>
                  <a:txBody>
                    <a:bodyPr/>
                    <a:lstStyle/>
                    <a:p>
                      <a:pPr algn="ctr"/>
                      <a:r>
                        <a:rPr lang="en-US" b="1" dirty="0"/>
                        <a:t>EPA 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t>Teaching/ </a:t>
                      </a:r>
                    </a:p>
                    <a:p>
                      <a:pPr algn="ctr"/>
                      <a:r>
                        <a:rPr lang="en-US" sz="1050" dirty="0"/>
                        <a:t>propagating</a:t>
                      </a:r>
                    </a:p>
                    <a:p>
                      <a:pPr algn="ctr"/>
                      <a:r>
                        <a:rPr lang="en-US" sz="1050" baseline="0" dirty="0"/>
                        <a:t>RO knowledge </a:t>
                      </a:r>
                      <a:endParaRPr lang="en-US" sz="1050" dirty="0"/>
                    </a:p>
                  </a:txBody>
                  <a:tcPr anchor="ctr">
                    <a:solidFill>
                      <a:schemeClr val="accent3">
                        <a:lumMod val="40000"/>
                        <a:lumOff val="60000"/>
                      </a:schemeClr>
                    </a:solidFill>
                  </a:tcPr>
                </a:tc>
                <a:extLst>
                  <a:ext uri="{0D108BD9-81ED-4DB2-BD59-A6C34878D82A}">
                    <a16:rowId xmlns:a16="http://schemas.microsoft.com/office/drawing/2014/main" val="10001"/>
                  </a:ext>
                </a:extLst>
              </a:tr>
              <a:tr h="1405986">
                <a:tc>
                  <a:txBody>
                    <a:bodyPr/>
                    <a:lstStyle/>
                    <a:p>
                      <a:pPr algn="ctr"/>
                      <a:r>
                        <a:rPr lang="en-US" b="1" dirty="0">
                          <a:effectLst>
                            <a:outerShdw blurRad="38100" dist="38100" dir="2700000" algn="tl">
                              <a:srgbClr val="000000">
                                <a:alpha val="43137"/>
                              </a:srgbClr>
                            </a:outerShdw>
                          </a:effectLst>
                        </a:rPr>
                        <a:t>Foundations</a:t>
                      </a:r>
                    </a:p>
                  </a:txBody>
                  <a:tcPr anchor="ctr">
                    <a:solidFill>
                      <a:schemeClr val="accent4">
                        <a:lumMod val="60000"/>
                        <a:lumOff val="40000"/>
                      </a:schemeClr>
                    </a:solidFill>
                  </a:tcPr>
                </a:tc>
                <a:tc gridSpan="2">
                  <a:txBody>
                    <a:bodyPr/>
                    <a:lstStyle/>
                    <a:p>
                      <a:pPr algn="ctr"/>
                      <a:r>
                        <a:rPr lang="en-US" b="1" dirty="0"/>
                        <a:t>EPA</a:t>
                      </a:r>
                      <a:r>
                        <a:rPr lang="en-US" b="1" baseline="0" dirty="0"/>
                        <a:t> 1</a:t>
                      </a:r>
                    </a:p>
                    <a:p>
                      <a:pPr algn="ctr"/>
                      <a:r>
                        <a:rPr lang="en-US" sz="1400" b="0" baseline="0" dirty="0"/>
                        <a:t>Manage common medical/surgical problems</a:t>
                      </a:r>
                      <a:endParaRPr lang="en-US" sz="1400" b="0" dirty="0"/>
                    </a:p>
                  </a:txBody>
                  <a:tcPr anchor="ctr">
                    <a:lnR w="12700" cap="flat" cmpd="sng" algn="ctr">
                      <a:solidFill>
                        <a:schemeClr val="bg2">
                          <a:lumMod val="50000"/>
                        </a:schemeClr>
                      </a:solidFill>
                      <a:prstDash val="solid"/>
                      <a:round/>
                      <a:headEnd type="none" w="med" len="med"/>
                      <a:tailEnd type="none" w="med" len="med"/>
                    </a:lnR>
                    <a:solidFill>
                      <a:schemeClr val="accent4">
                        <a:lumMod val="40000"/>
                        <a:lumOff val="60000"/>
                      </a:schemeClr>
                    </a:solidFill>
                  </a:tcPr>
                </a:tc>
                <a:tc hMerge="1">
                  <a:txBody>
                    <a:bodyPr/>
                    <a:lstStyle/>
                    <a:p>
                      <a:pPr algn="ctr"/>
                      <a:endParaRPr lang="en-US" b="0" dirty="0"/>
                    </a:p>
                  </a:txBody>
                  <a:tcPr anchor="ctr">
                    <a:lnR w="12700" cap="flat" cmpd="sng" algn="ctr">
                      <a:solidFill>
                        <a:schemeClr val="bg2">
                          <a:lumMod val="50000"/>
                        </a:schemeClr>
                      </a:solidFill>
                      <a:prstDash val="solid"/>
                      <a:round/>
                      <a:headEnd type="none" w="med" len="med"/>
                      <a:tailEnd type="none" w="med" len="med"/>
                    </a:ln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Identifying learning needs and address knowledge gaps</a:t>
                      </a: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solidFill>
                      <a:schemeClr val="accent4">
                        <a:lumMod val="40000"/>
                        <a:lumOff val="60000"/>
                      </a:schemeClr>
                    </a:solidFill>
                  </a:tcPr>
                </a:tc>
                <a:tc hMerge="1">
                  <a:txBody>
                    <a:bodyPr/>
                    <a:lstStyle/>
                    <a:p>
                      <a:pPr algn="ctr"/>
                      <a:endParaRPr lang="en-US" b="0" dirty="0"/>
                    </a:p>
                  </a:txBody>
                  <a:tcPr anchor="ctr">
                    <a:lnR w="12700" cap="flat" cmpd="sng" algn="ctr">
                      <a:solidFill>
                        <a:schemeClr val="bg2">
                          <a:lumMod val="50000"/>
                        </a:schemeClr>
                      </a:solidFill>
                      <a:prstDash val="solid"/>
                      <a:round/>
                      <a:headEnd type="none" w="med" len="med"/>
                      <a:tailEnd type="none" w="med" len="med"/>
                    </a:ln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Manage</a:t>
                      </a:r>
                      <a:r>
                        <a:rPr lang="en-US" sz="1400" b="0" baseline="0" dirty="0"/>
                        <a:t> medical error/adverse event</a:t>
                      </a:r>
                      <a:endParaRPr lang="en-US" sz="1400" b="0" dirty="0"/>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solidFill>
                      <a:schemeClr val="accent4">
                        <a:lumMod val="40000"/>
                        <a:lumOff val="60000"/>
                      </a:schemeClr>
                    </a:solidFill>
                  </a:tcPr>
                </a:tc>
                <a:tc hMerge="1">
                  <a:txBody>
                    <a:bodyPr/>
                    <a:lstStyle/>
                    <a:p>
                      <a:pPr algn="ctr"/>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Assess/manage</a:t>
                      </a:r>
                      <a:r>
                        <a:rPr lang="en-US" sz="1400" b="0" baseline="0" dirty="0"/>
                        <a:t> cancer patients in various settings</a:t>
                      </a:r>
                      <a:endParaRPr lang="en-US" sz="1400" b="0" dirty="0"/>
                    </a:p>
                  </a:txBody>
                  <a:tcPr anchor="ctr">
                    <a:lnL w="12700" cap="flat" cmpd="sng" algn="ctr">
                      <a:solidFill>
                        <a:schemeClr val="bg2">
                          <a:lumMod val="50000"/>
                        </a:schemeClr>
                      </a:solidFill>
                      <a:prstDash val="solid"/>
                      <a:round/>
                      <a:headEnd type="none" w="med" len="med"/>
                      <a:tailEnd type="none" w="med" len="med"/>
                    </a:lnL>
                    <a:solidFill>
                      <a:schemeClr val="accent4">
                        <a:lumMod val="40000"/>
                        <a:lumOff val="60000"/>
                      </a:schemeClr>
                    </a:solidFill>
                  </a:tcPr>
                </a:tc>
                <a:tc hMerge="1">
                  <a:txBody>
                    <a:bodyPr/>
                    <a:lstStyle/>
                    <a:p>
                      <a:pPr algn="ctr"/>
                      <a:endParaRPr lang="en-US"/>
                    </a:p>
                  </a:txBody>
                  <a:tcPr anchor="ctr"/>
                </a:tc>
                <a:extLst>
                  <a:ext uri="{0D108BD9-81ED-4DB2-BD59-A6C34878D82A}">
                    <a16:rowId xmlns:a16="http://schemas.microsoft.com/office/drawing/2014/main" val="10002"/>
                  </a:ext>
                </a:extLst>
              </a:tr>
              <a:tr h="1222914">
                <a:tc>
                  <a:txBody>
                    <a:bodyPr/>
                    <a:lstStyle/>
                    <a:p>
                      <a:pPr algn="ctr"/>
                      <a:r>
                        <a:rPr lang="en-US" b="1" dirty="0">
                          <a:effectLst>
                            <a:outerShdw blurRad="38100" dist="38100" dir="2700000" algn="tl">
                              <a:srgbClr val="000000">
                                <a:alpha val="43137"/>
                              </a:srgbClr>
                            </a:outerShdw>
                          </a:effectLst>
                        </a:rPr>
                        <a:t>Transition to Discipline</a:t>
                      </a:r>
                    </a:p>
                  </a:txBody>
                  <a:tcPr anchor="ctr">
                    <a:solidFill>
                      <a:srgbClr val="7BCFD3"/>
                    </a:solidFill>
                  </a:tcPr>
                </a:tc>
                <a:tc gridSpan="4">
                  <a:txBody>
                    <a:bodyPr/>
                    <a:lstStyle/>
                    <a:p>
                      <a:pPr algn="ctr"/>
                      <a:r>
                        <a:rPr lang="en-US" b="1" dirty="0"/>
                        <a:t>EPA 1</a:t>
                      </a:r>
                    </a:p>
                    <a:p>
                      <a:pPr algn="ctr"/>
                      <a:r>
                        <a:rPr lang="en-US" sz="1400" dirty="0"/>
                        <a:t>History</a:t>
                      </a:r>
                      <a:r>
                        <a:rPr lang="en-US" sz="1400" baseline="0" dirty="0"/>
                        <a:t> and Physical Exam</a:t>
                      </a:r>
                      <a:endParaRPr lang="en-US" sz="1400" dirty="0"/>
                    </a:p>
                  </a:txBody>
                  <a:tcPr anchor="ctr">
                    <a:solidFill>
                      <a:srgbClr val="B4E4E6"/>
                    </a:solidFill>
                  </a:tcPr>
                </a:tc>
                <a:tc hMerge="1">
                  <a:txBody>
                    <a:bodyPr/>
                    <a:lstStyle/>
                    <a:p>
                      <a:pPr algn="ctr"/>
                      <a:endParaRPr lang="en-US" dirty="0"/>
                    </a:p>
                  </a:txBody>
                  <a:tcPr anchor="ctr"/>
                </a:tc>
                <a:tc hMerge="1">
                  <a:txBody>
                    <a:bodyPr/>
                    <a:lstStyle/>
                    <a:p>
                      <a:endParaRPr lang="en-US"/>
                    </a:p>
                  </a:txBody>
                  <a:tcPr/>
                </a:tc>
                <a:tc hMerge="1">
                  <a:txBody>
                    <a:bodyPr/>
                    <a:lstStyle/>
                    <a:p>
                      <a:pPr algn="ctr"/>
                      <a:endParaRPr lang="en-US"/>
                    </a:p>
                  </a:txBody>
                  <a:tcPr anchor="ct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t>EPA 2</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Patient Handover</a:t>
                      </a:r>
                    </a:p>
                  </a:txBody>
                  <a:tcPr anchor="ctr">
                    <a:solidFill>
                      <a:srgbClr val="B4E4E6"/>
                    </a:solidFill>
                  </a:tcPr>
                </a:tc>
                <a:tc hMerge="1">
                  <a:txBody>
                    <a:bodyPr/>
                    <a:lstStyle/>
                    <a:p>
                      <a:pPr algn="ctr"/>
                      <a:endParaRPr lang="en-US" dirty="0"/>
                    </a:p>
                  </a:txBody>
                  <a:tcPr anchor="ctr"/>
                </a:tc>
                <a:tc hMerge="1">
                  <a:txBody>
                    <a:bodyPr/>
                    <a:lstStyle/>
                    <a:p>
                      <a:endParaRPr lang="en-US"/>
                    </a:p>
                  </a:txBody>
                  <a:tcPr/>
                </a:tc>
                <a:tc hMerge="1">
                  <a:txBody>
                    <a:bodyPr/>
                    <a:lstStyle/>
                    <a:p>
                      <a:pPr algn="ctr"/>
                      <a:endParaRPr lang="en-US" dirty="0"/>
                    </a:p>
                  </a:txBody>
                  <a:tcPr anchor="ct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r>
              <a:rPr lang="en-US" sz="5400" dirty="0">
                <a:latin typeface="Calibri" panose="020F0502020204030204" pitchFamily="34" charset="0"/>
                <a:cs typeface="Calibri" panose="020F0502020204030204" pitchFamily="34" charset="0"/>
              </a:rPr>
              <a:t>EPA Breakdown per Stage</a:t>
            </a:r>
          </a:p>
        </p:txBody>
      </p:sp>
      <p:sp>
        <p:nvSpPr>
          <p:cNvPr id="2" name="Slide Number Placeholder 1"/>
          <p:cNvSpPr>
            <a:spLocks noGrp="1"/>
          </p:cNvSpPr>
          <p:nvPr>
            <p:ph type="sldNum" sz="quarter" idx="12"/>
          </p:nvPr>
        </p:nvSpPr>
        <p:spPr/>
        <p:txBody>
          <a:bodyPr/>
          <a:lstStyle/>
          <a:p>
            <a:fld id="{DF5FA5E2-32BE-4E75-84B1-A12EE286D1F4}" type="slidenum">
              <a:rPr lang="en-US" smtClean="0"/>
              <a:t>8</a:t>
            </a:fld>
            <a:endParaRPr lang="en-US"/>
          </a:p>
        </p:txBody>
      </p:sp>
      <p:grpSp>
        <p:nvGrpSpPr>
          <p:cNvPr id="6" name="Group 5">
            <a:extLst>
              <a:ext uri="{FF2B5EF4-FFF2-40B4-BE49-F238E27FC236}">
                <a16:creationId xmlns:a16="http://schemas.microsoft.com/office/drawing/2014/main" id="{ABBF9F7A-535B-45AD-982A-A2437F6B79ED}"/>
              </a:ext>
            </a:extLst>
          </p:cNvPr>
          <p:cNvGrpSpPr>
            <a:grpSpLocks noChangeAspect="1"/>
          </p:cNvGrpSpPr>
          <p:nvPr/>
        </p:nvGrpSpPr>
        <p:grpSpPr>
          <a:xfrm>
            <a:off x="124402" y="6280899"/>
            <a:ext cx="1796892" cy="489692"/>
            <a:chOff x="1905000" y="5590141"/>
            <a:chExt cx="3771698" cy="1027870"/>
          </a:xfrm>
        </p:grpSpPr>
        <p:pic>
          <p:nvPicPr>
            <p:cNvPr id="7" name="Picture 6">
              <a:extLst>
                <a:ext uri="{FF2B5EF4-FFF2-40B4-BE49-F238E27FC236}">
                  <a16:creationId xmlns:a16="http://schemas.microsoft.com/office/drawing/2014/main" id="{3376EF64-A67E-49D3-BF69-2FFB595B58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4CCF3B57-CFDE-4967-98F3-3DD4F14A1D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87831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5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Radiation Oncology CBD Roadmap</a:t>
            </a:r>
          </a:p>
        </p:txBody>
      </p:sp>
      <p:graphicFrame>
        <p:nvGraphicFramePr>
          <p:cNvPr id="4" name="Table 3"/>
          <p:cNvGraphicFramePr>
            <a:graphicFrameLocks noGrp="1"/>
          </p:cNvGraphicFramePr>
          <p:nvPr>
            <p:extLst>
              <p:ext uri="{D42A27DB-BD31-4B8C-83A1-F6EECF244321}">
                <p14:modId xmlns:p14="http://schemas.microsoft.com/office/powerpoint/2010/main" val="1063691624"/>
              </p:ext>
            </p:extLst>
          </p:nvPr>
        </p:nvGraphicFramePr>
        <p:xfrm>
          <a:off x="2209800" y="1371600"/>
          <a:ext cx="6096000" cy="4826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909320">
                <a:tc>
                  <a:txBody>
                    <a:bodyPr/>
                    <a:lstStyle/>
                    <a:p>
                      <a:pPr algn="ctr"/>
                      <a:r>
                        <a:rPr lang="en-US" sz="2400" dirty="0">
                          <a:latin typeface="Calibri" panose="020F0502020204030204" pitchFamily="34" charset="0"/>
                          <a:cs typeface="Calibri" panose="020F0502020204030204" pitchFamily="34" charset="0"/>
                        </a:rPr>
                        <a:t>Certification (51 – 65 months, including exam)</a:t>
                      </a:r>
                    </a:p>
                    <a:p>
                      <a:pPr algn="ctr"/>
                      <a:r>
                        <a:rPr lang="en-US" sz="2400" dirty="0">
                          <a:latin typeface="Calibri" panose="020F0502020204030204" pitchFamily="34" charset="0"/>
                          <a:cs typeface="Calibri" panose="020F0502020204030204" pitchFamily="34" charset="0"/>
                        </a:rPr>
                        <a:t>4 years, 3 months – 5 years,</a:t>
                      </a:r>
                      <a:r>
                        <a:rPr lang="en-US" sz="2400" baseline="0" dirty="0">
                          <a:latin typeface="Calibri" panose="020F0502020204030204" pitchFamily="34" charset="0"/>
                          <a:cs typeface="Calibri" panose="020F0502020204030204" pitchFamily="34" charset="0"/>
                        </a:rPr>
                        <a:t> 5 months</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909320">
                <a:tc>
                  <a:txBody>
                    <a:bodyPr/>
                    <a:lstStyle/>
                    <a:p>
                      <a:pPr algn="ctr"/>
                      <a:r>
                        <a:rPr lang="en-US" sz="2400" dirty="0">
                          <a:latin typeface="Calibri" panose="020F0502020204030204" pitchFamily="34" charset="0"/>
                          <a:cs typeface="Calibri" panose="020F0502020204030204" pitchFamily="34" charset="0"/>
                        </a:rPr>
                        <a:t>Transition to Practice (3-9 months)</a:t>
                      </a:r>
                    </a:p>
                  </a:txBody>
                  <a:tcPr anchor="ctr"/>
                </a:tc>
                <a:extLst>
                  <a:ext uri="{0D108BD9-81ED-4DB2-BD59-A6C34878D82A}">
                    <a16:rowId xmlns:a16="http://schemas.microsoft.com/office/drawing/2014/main" val="10001"/>
                  </a:ext>
                </a:extLst>
              </a:tr>
              <a:tr h="909320">
                <a:tc>
                  <a:txBody>
                    <a:bodyPr/>
                    <a:lstStyle/>
                    <a:p>
                      <a:pPr algn="ctr"/>
                      <a:endParaRPr lang="en-US" sz="2400" dirty="0">
                        <a:latin typeface="Calibri" panose="020F0502020204030204" pitchFamily="34" charset="0"/>
                        <a:cs typeface="Calibri" panose="020F0502020204030204" pitchFamily="34" charset="0"/>
                      </a:endParaRPr>
                    </a:p>
                    <a:p>
                      <a:pPr algn="ctr"/>
                      <a:r>
                        <a:rPr lang="en-US" sz="2400" dirty="0">
                          <a:latin typeface="Calibri" panose="020F0502020204030204" pitchFamily="34" charset="0"/>
                          <a:cs typeface="Calibri" panose="020F0502020204030204" pitchFamily="34" charset="0"/>
                        </a:rPr>
                        <a:t>Core (36-44 months)</a:t>
                      </a:r>
                    </a:p>
                    <a:p>
                      <a:pPr algn="ctr"/>
                      <a:r>
                        <a:rPr lang="en-US" sz="2400" dirty="0">
                          <a:latin typeface="Calibri" panose="020F0502020204030204" pitchFamily="34" charset="0"/>
                          <a:cs typeface="Calibri" panose="020F0502020204030204" pitchFamily="34" charset="0"/>
                        </a:rPr>
                        <a:t>Includes electives/research</a:t>
                      </a:r>
                      <a:r>
                        <a:rPr lang="en-US" sz="2400" baseline="0" dirty="0">
                          <a:latin typeface="Calibri" panose="020F0502020204030204" pitchFamily="34" charset="0"/>
                          <a:cs typeface="Calibri" panose="020F0502020204030204" pitchFamily="34" charset="0"/>
                        </a:rPr>
                        <a:t> blocks</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909320">
                <a:tc>
                  <a:txBody>
                    <a:bodyPr/>
                    <a:lstStyle/>
                    <a:p>
                      <a:pPr algn="ctr"/>
                      <a:r>
                        <a:rPr lang="en-US" sz="2400" dirty="0">
                          <a:latin typeface="Calibri" panose="020F0502020204030204" pitchFamily="34" charset="0"/>
                          <a:cs typeface="Calibri" panose="020F0502020204030204" pitchFamily="34" charset="0"/>
                        </a:rPr>
                        <a:t>Foundations (11 months)</a:t>
                      </a:r>
                    </a:p>
                  </a:txBody>
                  <a:tcPr anchor="ctr"/>
                </a:tc>
                <a:extLst>
                  <a:ext uri="{0D108BD9-81ED-4DB2-BD59-A6C34878D82A}">
                    <a16:rowId xmlns:a16="http://schemas.microsoft.com/office/drawing/2014/main" val="10003"/>
                  </a:ext>
                </a:extLst>
              </a:tr>
              <a:tr h="909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aseline="0" dirty="0">
                          <a:latin typeface="Calibri" panose="020F0502020204030204" pitchFamily="34" charset="0"/>
                          <a:cs typeface="Calibri" panose="020F0502020204030204" pitchFamily="34" charset="0"/>
                        </a:rPr>
                        <a:t>Transition to Discipline (1 month)</a:t>
                      </a:r>
                      <a:endParaRPr lang="en-US" sz="2400" dirty="0">
                        <a:latin typeface="Calibri" panose="020F0502020204030204" pitchFamily="34" charset="0"/>
                        <a:cs typeface="Calibri" panose="020F0502020204030204" pitchFamily="34" charset="0"/>
                      </a:endParaRPr>
                    </a:p>
                    <a:p>
                      <a:pPr algn="ctr"/>
                      <a:r>
                        <a:rPr lang="en-US" sz="2400" dirty="0">
                          <a:latin typeface="Calibri" panose="020F0502020204030204" pitchFamily="34" charset="0"/>
                          <a:cs typeface="Calibri" panose="020F0502020204030204" pitchFamily="34" charset="0"/>
                        </a:rPr>
                        <a:t>Orientation</a:t>
                      </a:r>
                      <a:r>
                        <a:rPr lang="en-US" sz="2400" baseline="0" dirty="0">
                          <a:latin typeface="Calibri" panose="020F0502020204030204" pitchFamily="34" charset="0"/>
                          <a:cs typeface="Calibri" panose="020F0502020204030204" pitchFamily="34" charset="0"/>
                        </a:rPr>
                        <a:t> / Assessment</a:t>
                      </a:r>
                    </a:p>
                  </a:txBody>
                  <a:tcPr anchor="ctr"/>
                </a:tc>
                <a:extLst>
                  <a:ext uri="{0D108BD9-81ED-4DB2-BD59-A6C34878D82A}">
                    <a16:rowId xmlns:a16="http://schemas.microsoft.com/office/drawing/2014/main" val="10004"/>
                  </a:ext>
                </a:extLst>
              </a:tr>
            </a:tbl>
          </a:graphicData>
        </a:graphic>
      </p:graphicFrame>
      <p:sp>
        <p:nvSpPr>
          <p:cNvPr id="8" name="TextBox 7"/>
          <p:cNvSpPr txBox="1"/>
          <p:nvPr/>
        </p:nvSpPr>
        <p:spPr>
          <a:xfrm>
            <a:off x="8776445" y="2712359"/>
            <a:ext cx="1600200" cy="969496"/>
          </a:xfrm>
          <a:prstGeom prst="rect">
            <a:avLst/>
          </a:prstGeom>
          <a:noFill/>
          <a:ln>
            <a:solidFill>
              <a:schemeClr val="bg2">
                <a:lumMod val="10000"/>
              </a:schemeClr>
            </a:solidFill>
          </a:ln>
        </p:spPr>
        <p:txBody>
          <a:bodyPr wrap="square" rtlCol="0">
            <a:spAutoFit/>
          </a:bodyPr>
          <a:lstStyle/>
          <a:p>
            <a:pPr algn="ctr"/>
            <a:r>
              <a:rPr lang="en-US" sz="1900" dirty="0">
                <a:latin typeface="Calibri" panose="020F0502020204030204" pitchFamily="34" charset="0"/>
                <a:cs typeface="Calibri" panose="020F0502020204030204" pitchFamily="34" charset="0"/>
              </a:rPr>
              <a:t>Exam in late PGY4/early PGY5</a:t>
            </a:r>
          </a:p>
        </p:txBody>
      </p:sp>
      <p:sp>
        <p:nvSpPr>
          <p:cNvPr id="9" name="TextBox 8"/>
          <p:cNvSpPr txBox="1"/>
          <p:nvPr/>
        </p:nvSpPr>
        <p:spPr>
          <a:xfrm>
            <a:off x="8776445" y="1676400"/>
            <a:ext cx="1600200" cy="969496"/>
          </a:xfrm>
          <a:prstGeom prst="rect">
            <a:avLst/>
          </a:prstGeom>
          <a:noFill/>
          <a:ln>
            <a:solidFill>
              <a:schemeClr val="accent1">
                <a:lumMod val="50000"/>
              </a:schemeClr>
            </a:solidFill>
          </a:ln>
        </p:spPr>
        <p:txBody>
          <a:bodyPr wrap="square" rtlCol="0">
            <a:spAutoFit/>
          </a:bodyPr>
          <a:lstStyle/>
          <a:p>
            <a:pPr algn="ctr"/>
            <a:r>
              <a:rPr lang="en-US" sz="1900" dirty="0">
                <a:latin typeface="Calibri" panose="020F0502020204030204" pitchFamily="34" charset="0"/>
                <a:cs typeface="Calibri" panose="020F0502020204030204" pitchFamily="34" charset="0"/>
              </a:rPr>
              <a:t>Final Competency Assessment</a:t>
            </a:r>
          </a:p>
        </p:txBody>
      </p:sp>
      <p:grpSp>
        <p:nvGrpSpPr>
          <p:cNvPr id="5" name="Group 4"/>
          <p:cNvGrpSpPr/>
          <p:nvPr/>
        </p:nvGrpSpPr>
        <p:grpSpPr>
          <a:xfrm>
            <a:off x="8305801" y="2282054"/>
            <a:ext cx="471856" cy="891971"/>
            <a:chOff x="6840939" y="2282053"/>
            <a:chExt cx="412717" cy="891971"/>
          </a:xfrm>
        </p:grpSpPr>
        <p:cxnSp>
          <p:nvCxnSpPr>
            <p:cNvPr id="6" name="Straight Arrow Connector 5"/>
            <p:cNvCxnSpPr/>
            <p:nvPr/>
          </p:nvCxnSpPr>
          <p:spPr>
            <a:xfrm flipH="1">
              <a:off x="6849210" y="3174024"/>
              <a:ext cx="40444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840939" y="2282053"/>
              <a:ext cx="40444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8769385" y="3733800"/>
            <a:ext cx="1600200" cy="1554272"/>
          </a:xfrm>
          <a:prstGeom prst="rect">
            <a:avLst/>
          </a:prstGeom>
          <a:noFill/>
          <a:ln>
            <a:solidFill>
              <a:schemeClr val="bg2">
                <a:lumMod val="10000"/>
              </a:schemeClr>
            </a:solidFill>
          </a:ln>
        </p:spPr>
        <p:txBody>
          <a:bodyPr wrap="square" rtlCol="0">
            <a:spAutoFit/>
          </a:bodyPr>
          <a:lstStyle/>
          <a:p>
            <a:pPr algn="ctr"/>
            <a:endParaRPr lang="en-US" sz="1900" dirty="0">
              <a:latin typeface="Calibri" panose="020F0502020204030204" pitchFamily="34" charset="0"/>
              <a:cs typeface="Calibri" panose="020F0502020204030204" pitchFamily="34" charset="0"/>
            </a:endParaRPr>
          </a:p>
          <a:p>
            <a:pPr algn="ctr"/>
            <a:r>
              <a:rPr lang="en-US" sz="1900" dirty="0" err="1">
                <a:latin typeface="Calibri" panose="020F0502020204030204" pitchFamily="34" charset="0"/>
                <a:cs typeface="Calibri" panose="020F0502020204030204" pitchFamily="34" charset="0"/>
              </a:rPr>
              <a:t>ePortfolio</a:t>
            </a:r>
            <a:r>
              <a:rPr lang="en-US" sz="1900" dirty="0">
                <a:latin typeface="Calibri" panose="020F0502020204030204" pitchFamily="34" charset="0"/>
                <a:cs typeface="Calibri" panose="020F0502020204030204" pitchFamily="34" charset="0"/>
              </a:rPr>
              <a:t> multi-faceted assessment</a:t>
            </a:r>
          </a:p>
          <a:p>
            <a:pPr algn="ctr"/>
            <a:r>
              <a:rPr lang="en-US" sz="1900" dirty="0">
                <a:latin typeface="Calibri" panose="020F0502020204030204" pitchFamily="34" charset="0"/>
                <a:cs typeface="Calibri" panose="020F0502020204030204" pitchFamily="34" charset="0"/>
              </a:rPr>
              <a:t> </a:t>
            </a:r>
          </a:p>
        </p:txBody>
      </p:sp>
      <p:sp>
        <p:nvSpPr>
          <p:cNvPr id="16" name="Rectangle 15"/>
          <p:cNvSpPr/>
          <p:nvPr/>
        </p:nvSpPr>
        <p:spPr>
          <a:xfrm>
            <a:off x="4343400" y="2948717"/>
            <a:ext cx="1752600"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spAutoFit/>
          </a:bodyPr>
          <a:lstStyle/>
          <a:p>
            <a:pPr algn="ctr"/>
            <a:r>
              <a:rPr lang="en-US" sz="2400" dirty="0">
                <a:latin typeface="Calibri" panose="020F0502020204030204" pitchFamily="34" charset="0"/>
                <a:cs typeface="Calibri" panose="020F0502020204030204" pitchFamily="34" charset="0"/>
              </a:rPr>
              <a:t>EXAM</a:t>
            </a:r>
          </a:p>
        </p:txBody>
      </p:sp>
      <p:sp>
        <p:nvSpPr>
          <p:cNvPr id="2" name="Right Brace 1"/>
          <p:cNvSpPr/>
          <p:nvPr/>
        </p:nvSpPr>
        <p:spPr>
          <a:xfrm>
            <a:off x="8506921" y="2282054"/>
            <a:ext cx="179879" cy="3915546"/>
          </a:xfrm>
          <a:prstGeom prst="rightBrace">
            <a:avLst>
              <a:gd name="adj1" fmla="val 65884"/>
              <a:gd name="adj2" fmla="val 572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DF5FA5E2-32BE-4E75-84B1-A12EE286D1F4}" type="slidenum">
              <a:rPr lang="en-US" smtClean="0">
                <a:latin typeface="Calibri" panose="020F0502020204030204" pitchFamily="34" charset="0"/>
                <a:cs typeface="Calibri" panose="020F0502020204030204" pitchFamily="34" charset="0"/>
              </a:rPr>
              <a:t>9</a:t>
            </a:fld>
            <a:endParaRPr lang="en-US">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87CC646D-E14B-44AD-90C8-4C743E5D0C99}"/>
              </a:ext>
            </a:extLst>
          </p:cNvPr>
          <p:cNvGrpSpPr>
            <a:grpSpLocks noChangeAspect="1"/>
          </p:cNvGrpSpPr>
          <p:nvPr/>
        </p:nvGrpSpPr>
        <p:grpSpPr>
          <a:xfrm>
            <a:off x="124402" y="6280899"/>
            <a:ext cx="1796892" cy="489692"/>
            <a:chOff x="1905000" y="5590141"/>
            <a:chExt cx="3771698" cy="1027870"/>
          </a:xfrm>
        </p:grpSpPr>
        <p:pic>
          <p:nvPicPr>
            <p:cNvPr id="15" name="Picture 14">
              <a:extLst>
                <a:ext uri="{FF2B5EF4-FFF2-40B4-BE49-F238E27FC236}">
                  <a16:creationId xmlns:a16="http://schemas.microsoft.com/office/drawing/2014/main" id="{E44DA52B-E4EB-4004-9425-907D59EC1A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7752"/>
            <a:stretch/>
          </p:blipFill>
          <p:spPr>
            <a:xfrm>
              <a:off x="1905000" y="5590141"/>
              <a:ext cx="838200" cy="1027870"/>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18E4B426-6929-4B43-9472-1FD23BE3B5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7"/>
            <a:stretch/>
          </p:blipFill>
          <p:spPr>
            <a:xfrm>
              <a:off x="2819400" y="5612883"/>
              <a:ext cx="2857298" cy="960637"/>
            </a:xfrm>
            <a:prstGeom prst="rect">
              <a:avLst/>
            </a:prstGeom>
          </p:spPr>
        </p:pic>
      </p:grpSp>
    </p:spTree>
    <p:extLst>
      <p:ext uri="{BB962C8B-B14F-4D97-AF65-F5344CB8AC3E}">
        <p14:creationId xmlns:p14="http://schemas.microsoft.com/office/powerpoint/2010/main" val="526771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3149</TotalTime>
  <Words>671</Words>
  <Application>Microsoft Macintosh PowerPoint</Application>
  <PresentationFormat>Widescreen</PresentationFormat>
  <Paragraphs>124</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Lucida Sans Unicode</vt:lpstr>
      <vt:lpstr>Verdana</vt:lpstr>
      <vt:lpstr>Wingdings 2</vt:lpstr>
      <vt:lpstr>Wingdings 3</vt:lpstr>
      <vt:lpstr>Concourse</vt:lpstr>
      <vt:lpstr>University of Calgary Radiation Oncology Residency Program</vt:lpstr>
      <vt:lpstr>Welcome</vt:lpstr>
      <vt:lpstr>Training Program Highlights</vt:lpstr>
      <vt:lpstr>Current Residents</vt:lpstr>
      <vt:lpstr>Graduate Employment</vt:lpstr>
      <vt:lpstr>Social Activities</vt:lpstr>
      <vt:lpstr>Recent Program Initiatives</vt:lpstr>
      <vt:lpstr>EPA Breakdown per Stage</vt:lpstr>
      <vt:lpstr>Radiation Oncology CBD Roadmap</vt:lpstr>
      <vt:lpstr>PowerPoint Presentation</vt:lpstr>
      <vt:lpstr>Arthur J.E. Child Comprehensive Cancer Centre</vt:lpstr>
      <vt:lpstr>PowerPoint Presentation</vt:lpstr>
      <vt:lpstr>PowerPoint Presentation</vt:lpstr>
      <vt:lpstr>PowerPoint Presentation</vt:lpstr>
      <vt:lpstr>Questions? jordan.stosky@ahs.ca natalie.logie@ahs.ca melissa.watkins2@ahs.ca </vt:lpstr>
    </vt:vector>
  </TitlesOfParts>
  <Company>Alberta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Loewen</dc:creator>
  <cp:lastModifiedBy>Jordan Stosky</cp:lastModifiedBy>
  <cp:revision>305</cp:revision>
  <dcterms:created xsi:type="dcterms:W3CDTF">2016-10-12T17:19:26Z</dcterms:created>
  <dcterms:modified xsi:type="dcterms:W3CDTF">2024-01-25T16:46:20Z</dcterms:modified>
</cp:coreProperties>
</file>