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71"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4"/>
    <p:restoredTop sz="94690"/>
  </p:normalViewPr>
  <p:slideViewPr>
    <p:cSldViewPr snapToGrid="0" snapToObjects="1">
      <p:cViewPr>
        <p:scale>
          <a:sx n="130" d="100"/>
          <a:sy n="130" d="100"/>
        </p:scale>
        <p:origin x="464" y="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6430E-569D-E945-A9F7-0602AB62B834}" type="datetimeFigureOut">
              <a:rPr lang="en-US" smtClean="0"/>
              <a:t>12/15/20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876D3-42BD-774E-B9CD-C0418C56AD68}" type="slidenum">
              <a:rPr lang="en-US" smtClean="0"/>
              <a:t>‹#›</a:t>
            </a:fld>
            <a:endParaRPr lang="en-US"/>
          </a:p>
        </p:txBody>
      </p:sp>
    </p:spTree>
    <p:extLst>
      <p:ext uri="{BB962C8B-B14F-4D97-AF65-F5344CB8AC3E}">
        <p14:creationId xmlns:p14="http://schemas.microsoft.com/office/powerpoint/2010/main" val="212717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Actually the how I learned reference is Dr Strangelove, but hamlet also seemed appropriate</a:t>
            </a:r>
          </a:p>
        </p:txBody>
      </p:sp>
      <p:sp>
        <p:nvSpPr>
          <p:cNvPr id="4" name="Slide Number Placeholder 3"/>
          <p:cNvSpPr>
            <a:spLocks noGrp="1"/>
          </p:cNvSpPr>
          <p:nvPr>
            <p:ph type="sldNum" sz="quarter" idx="5"/>
          </p:nvPr>
        </p:nvSpPr>
        <p:spPr/>
        <p:txBody>
          <a:bodyPr/>
          <a:lstStyle/>
          <a:p>
            <a:fld id="{6B3876D3-42BD-774E-B9CD-C0418C56AD68}" type="slidenum">
              <a:rPr lang="en-US" smtClean="0"/>
              <a:t>1</a:t>
            </a:fld>
            <a:endParaRPr lang="en-US"/>
          </a:p>
        </p:txBody>
      </p:sp>
    </p:spTree>
    <p:extLst>
      <p:ext uri="{BB962C8B-B14F-4D97-AF65-F5344CB8AC3E}">
        <p14:creationId xmlns:p14="http://schemas.microsoft.com/office/powerpoint/2010/main" val="3491152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Ontario public health data 2020</a:t>
            </a:r>
          </a:p>
        </p:txBody>
      </p:sp>
      <p:sp>
        <p:nvSpPr>
          <p:cNvPr id="4" name="Slide Number Placeholder 3"/>
          <p:cNvSpPr>
            <a:spLocks noGrp="1"/>
          </p:cNvSpPr>
          <p:nvPr>
            <p:ph type="sldNum" sz="quarter" idx="5"/>
          </p:nvPr>
        </p:nvSpPr>
        <p:spPr/>
        <p:txBody>
          <a:bodyPr/>
          <a:lstStyle/>
          <a:p>
            <a:fld id="{6B3876D3-42BD-774E-B9CD-C0418C56AD68}" type="slidenum">
              <a:rPr lang="en-US" smtClean="0"/>
              <a:t>18</a:t>
            </a:fld>
            <a:endParaRPr lang="en-US"/>
          </a:p>
        </p:txBody>
      </p:sp>
    </p:spTree>
    <p:extLst>
      <p:ext uri="{BB962C8B-B14F-4D97-AF65-F5344CB8AC3E}">
        <p14:creationId xmlns:p14="http://schemas.microsoft.com/office/powerpoint/2010/main" val="2877530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3876D3-42BD-774E-B9CD-C0418C56AD68}" type="slidenum">
              <a:rPr lang="en-US" smtClean="0"/>
              <a:t>23</a:t>
            </a:fld>
            <a:endParaRPr lang="en-US"/>
          </a:p>
        </p:txBody>
      </p:sp>
    </p:spTree>
    <p:extLst>
      <p:ext uri="{BB962C8B-B14F-4D97-AF65-F5344CB8AC3E}">
        <p14:creationId xmlns:p14="http://schemas.microsoft.com/office/powerpoint/2010/main" val="388609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3876D3-42BD-774E-B9CD-C0418C56AD68}" type="slidenum">
              <a:rPr lang="en-US" smtClean="0"/>
              <a:t>24</a:t>
            </a:fld>
            <a:endParaRPr lang="en-US"/>
          </a:p>
        </p:txBody>
      </p:sp>
    </p:spTree>
    <p:extLst>
      <p:ext uri="{BB962C8B-B14F-4D97-AF65-F5344CB8AC3E}">
        <p14:creationId xmlns:p14="http://schemas.microsoft.com/office/powerpoint/2010/main" val="3317739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3876D3-42BD-774E-B9CD-C0418C56AD68}" type="slidenum">
              <a:rPr lang="en-US" smtClean="0"/>
              <a:t>25</a:t>
            </a:fld>
            <a:endParaRPr lang="en-US"/>
          </a:p>
        </p:txBody>
      </p:sp>
    </p:spTree>
    <p:extLst>
      <p:ext uri="{BB962C8B-B14F-4D97-AF65-F5344CB8AC3E}">
        <p14:creationId xmlns:p14="http://schemas.microsoft.com/office/powerpoint/2010/main" val="2175590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3876D3-42BD-774E-B9CD-C0418C56AD68}" type="slidenum">
              <a:rPr lang="en-US" smtClean="0"/>
              <a:t>26</a:t>
            </a:fld>
            <a:endParaRPr lang="en-US"/>
          </a:p>
        </p:txBody>
      </p:sp>
    </p:spTree>
    <p:extLst>
      <p:ext uri="{BB962C8B-B14F-4D97-AF65-F5344CB8AC3E}">
        <p14:creationId xmlns:p14="http://schemas.microsoft.com/office/powerpoint/2010/main" val="3699389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12/15/20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297283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12/15/20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3599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12/15/20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869007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8444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53749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2345051-2045-45DA-935E-2E3CA1A69ADC}" type="datetimeFigureOut">
              <a:rPr lang="en-US" smtClean="0"/>
              <a:t>12/15/20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2393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72345051-2045-45DA-935E-2E3CA1A69ADC}" type="datetimeFigureOut">
              <a:rPr lang="en-US" smtClean="0"/>
              <a:t>12/15/20</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5389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72345051-2045-45DA-935E-2E3CA1A69ADC}" type="datetimeFigureOut">
              <a:rPr lang="en-US" smtClean="0"/>
              <a:t>12/15/20</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05154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2345051-2045-45DA-935E-2E3CA1A69ADC}" type="datetimeFigureOut">
              <a:rPr lang="en-US" smtClean="0"/>
              <a:t>12/15/20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2499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2345051-2045-45DA-935E-2E3CA1A69ADC}" type="datetimeFigureOut">
              <a:rPr lang="en-US" smtClean="0"/>
              <a:t>12/15/20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45800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2345051-2045-45DA-935E-2E3CA1A69ADC}" type="datetimeFigureOut">
              <a:rPr lang="en-US" smtClean="0"/>
              <a:t>12/15/20</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1024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72345051-2045-45DA-935E-2E3CA1A69ADC}" type="datetimeFigureOut">
              <a:rPr lang="en-US" smtClean="0"/>
              <a:t>12/15/20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228589381"/>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2" name="Rectangle 21">
            <a:extLst>
              <a:ext uri="{FF2B5EF4-FFF2-40B4-BE49-F238E27FC236}">
                <a16:creationId xmlns:a16="http://schemas.microsoft.com/office/drawing/2014/main" id="{BC512124-0D13-4ED9-80B7-52AE15B6B4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B4DAB59-474B-6440-BD5C-916466D7CCDA}"/>
              </a:ext>
            </a:extLst>
          </p:cNvPr>
          <p:cNvPicPr>
            <a:picLocks noChangeAspect="1"/>
          </p:cNvPicPr>
          <p:nvPr/>
        </p:nvPicPr>
        <p:blipFill rotWithShape="1">
          <a:blip r:embed="rId3">
            <a:alphaModFix amt="35000"/>
          </a:blip>
          <a:srcRect l="497" r="14614" b="1"/>
          <a:stretch/>
        </p:blipFill>
        <p:spPr>
          <a:xfrm>
            <a:off x="20" y="10"/>
            <a:ext cx="12191980" cy="6857990"/>
          </a:xfrm>
          <a:prstGeom prst="rect">
            <a:avLst/>
          </a:prstGeom>
        </p:spPr>
      </p:pic>
      <p:sp>
        <p:nvSpPr>
          <p:cNvPr id="2" name="Title 1">
            <a:extLst>
              <a:ext uri="{FF2B5EF4-FFF2-40B4-BE49-F238E27FC236}">
                <a16:creationId xmlns:a16="http://schemas.microsoft.com/office/drawing/2014/main" id="{09580F89-3540-9445-B7E0-91043F67ECE6}"/>
              </a:ext>
            </a:extLst>
          </p:cNvPr>
          <p:cNvSpPr>
            <a:spLocks noGrp="1"/>
          </p:cNvSpPr>
          <p:nvPr>
            <p:ph type="ctrTitle" idx="4294967295"/>
          </p:nvPr>
        </p:nvSpPr>
        <p:spPr>
          <a:xfrm>
            <a:off x="1069848" y="1298448"/>
            <a:ext cx="7315200" cy="3255264"/>
          </a:xfrm>
        </p:spPr>
        <p:txBody>
          <a:bodyPr vert="horz" lIns="91440" tIns="45720" rIns="91440" bIns="45720" rtlCol="0" anchor="b">
            <a:normAutofit/>
          </a:bodyPr>
          <a:lstStyle/>
          <a:p>
            <a:r>
              <a:rPr lang="en-US" sz="4600" spc="-100" dirty="0">
                <a:ln w="15875">
                  <a:solidFill>
                    <a:srgbClr val="FFFFFF"/>
                  </a:solidFill>
                </a:ln>
                <a:solidFill>
                  <a:schemeClr val="tx1"/>
                </a:solidFill>
              </a:rPr>
              <a:t>To Fast Forward or not to Fast Forward, or:</a:t>
            </a:r>
            <a:br>
              <a:rPr lang="en-US" sz="4600" spc="-100" dirty="0">
                <a:ln w="15875">
                  <a:solidFill>
                    <a:srgbClr val="FFFFFF"/>
                  </a:solidFill>
                </a:ln>
                <a:solidFill>
                  <a:schemeClr val="tx1"/>
                </a:solidFill>
              </a:rPr>
            </a:br>
            <a:r>
              <a:rPr lang="en-US" sz="4600" spc="-100" dirty="0">
                <a:ln w="15875">
                  <a:solidFill>
                    <a:srgbClr val="FFFFFF"/>
                  </a:solidFill>
                </a:ln>
                <a:solidFill>
                  <a:schemeClr val="tx1"/>
                </a:solidFill>
              </a:rPr>
              <a:t>How I learned to love 1 week of radiotherapy without SLNB</a:t>
            </a:r>
          </a:p>
        </p:txBody>
      </p:sp>
      <p:sp>
        <p:nvSpPr>
          <p:cNvPr id="3" name="Subtitle 2">
            <a:extLst>
              <a:ext uri="{FF2B5EF4-FFF2-40B4-BE49-F238E27FC236}">
                <a16:creationId xmlns:a16="http://schemas.microsoft.com/office/drawing/2014/main" id="{15218137-69C4-EA4B-BF00-E97029B652B9}"/>
              </a:ext>
            </a:extLst>
          </p:cNvPr>
          <p:cNvSpPr>
            <a:spLocks noGrp="1"/>
          </p:cNvSpPr>
          <p:nvPr>
            <p:ph type="subTitle" idx="4294967295"/>
          </p:nvPr>
        </p:nvSpPr>
        <p:spPr>
          <a:xfrm>
            <a:off x="1100015" y="4670246"/>
            <a:ext cx="7315200" cy="914400"/>
          </a:xfrm>
        </p:spPr>
        <p:txBody>
          <a:bodyPr vert="horz" lIns="91440" tIns="45720" rIns="91440" bIns="45720" rtlCol="0" anchor="t">
            <a:normAutofit/>
          </a:bodyPr>
          <a:lstStyle/>
          <a:p>
            <a:pPr marL="0" indent="0">
              <a:buNone/>
            </a:pPr>
            <a:r>
              <a:rPr lang="en-US" sz="1200" b="1">
                <a:solidFill>
                  <a:schemeClr val="tx1"/>
                </a:solidFill>
              </a:rPr>
              <a:t>Radiation Oncology Breast Research Day</a:t>
            </a:r>
          </a:p>
          <a:p>
            <a:pPr marL="0" indent="0">
              <a:buNone/>
            </a:pPr>
            <a:r>
              <a:rPr lang="en-US" sz="1200" b="1">
                <a:solidFill>
                  <a:schemeClr val="tx1"/>
                </a:solidFill>
              </a:rPr>
              <a:t>December 16, 2020</a:t>
            </a:r>
          </a:p>
          <a:p>
            <a:pPr marL="0" indent="0">
              <a:buNone/>
            </a:pPr>
            <a:r>
              <a:rPr lang="en-US" sz="1200" b="1">
                <a:solidFill>
                  <a:schemeClr val="tx1"/>
                </a:solidFill>
              </a:rPr>
              <a:t>Dr Jordan Stosky, MD, FRCPC</a:t>
            </a:r>
          </a:p>
        </p:txBody>
      </p:sp>
    </p:spTree>
    <p:extLst>
      <p:ext uri="{BB962C8B-B14F-4D97-AF65-F5344CB8AC3E}">
        <p14:creationId xmlns:p14="http://schemas.microsoft.com/office/powerpoint/2010/main" val="216612546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1E8E3-DF60-124F-A434-E2AF9CDE1561}"/>
              </a:ext>
            </a:extLst>
          </p:cNvPr>
          <p:cNvSpPr>
            <a:spLocks noGrp="1"/>
          </p:cNvSpPr>
          <p:nvPr>
            <p:ph type="title"/>
          </p:nvPr>
        </p:nvSpPr>
        <p:spPr/>
        <p:txBody>
          <a:bodyPr/>
          <a:lstStyle/>
          <a:p>
            <a:r>
              <a:rPr lang="en-US" dirty="0"/>
              <a:t>Volumes</a:t>
            </a:r>
          </a:p>
        </p:txBody>
      </p:sp>
      <p:sp>
        <p:nvSpPr>
          <p:cNvPr id="3" name="Content Placeholder 2">
            <a:extLst>
              <a:ext uri="{FF2B5EF4-FFF2-40B4-BE49-F238E27FC236}">
                <a16:creationId xmlns:a16="http://schemas.microsoft.com/office/drawing/2014/main" id="{EEB1E726-B090-8745-9794-75EB5BF5098B}"/>
              </a:ext>
            </a:extLst>
          </p:cNvPr>
          <p:cNvSpPr>
            <a:spLocks noGrp="1"/>
          </p:cNvSpPr>
          <p:nvPr>
            <p:ph idx="1"/>
          </p:nvPr>
        </p:nvSpPr>
        <p:spPr/>
        <p:txBody>
          <a:bodyPr/>
          <a:lstStyle/>
          <a:p>
            <a:r>
              <a:rPr lang="en-US" dirty="0"/>
              <a:t>Same with 16 </a:t>
            </a:r>
            <a:r>
              <a:rPr lang="en-US" dirty="0" err="1"/>
              <a:t>fr</a:t>
            </a:r>
            <a:r>
              <a:rPr lang="en-US" dirty="0"/>
              <a:t> and 5 </a:t>
            </a:r>
            <a:r>
              <a:rPr lang="en-US" dirty="0" err="1"/>
              <a:t>fr</a:t>
            </a:r>
            <a:r>
              <a:rPr lang="en-US" dirty="0"/>
              <a:t> – no concern of ‘missing’ the target</a:t>
            </a:r>
          </a:p>
          <a:p>
            <a:r>
              <a:rPr lang="en-US" dirty="0"/>
              <a:t>Not treating the axilla in either case, therefore unlikely to have difference in this comparison</a:t>
            </a:r>
          </a:p>
        </p:txBody>
      </p:sp>
    </p:spTree>
    <p:extLst>
      <p:ext uri="{BB962C8B-B14F-4D97-AF65-F5344CB8AC3E}">
        <p14:creationId xmlns:p14="http://schemas.microsoft.com/office/powerpoint/2010/main" val="3746587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72851-F812-0845-A465-AC3D3DE0EA3F}"/>
              </a:ext>
            </a:extLst>
          </p:cNvPr>
          <p:cNvSpPr>
            <a:spLocks noGrp="1"/>
          </p:cNvSpPr>
          <p:nvPr>
            <p:ph type="title"/>
          </p:nvPr>
        </p:nvSpPr>
        <p:spPr/>
        <p:txBody>
          <a:bodyPr/>
          <a:lstStyle/>
          <a:p>
            <a:r>
              <a:rPr lang="en-US" dirty="0"/>
              <a:t>Biology</a:t>
            </a:r>
          </a:p>
        </p:txBody>
      </p:sp>
      <p:sp>
        <p:nvSpPr>
          <p:cNvPr id="6" name="Content Placeholder 5">
            <a:extLst>
              <a:ext uri="{FF2B5EF4-FFF2-40B4-BE49-F238E27FC236}">
                <a16:creationId xmlns:a16="http://schemas.microsoft.com/office/drawing/2014/main" id="{FFBBEEC3-C93D-2249-B312-4950FAD09597}"/>
              </a:ext>
            </a:extLst>
          </p:cNvPr>
          <p:cNvSpPr>
            <a:spLocks noGrp="1"/>
          </p:cNvSpPr>
          <p:nvPr>
            <p:ph idx="1"/>
          </p:nvPr>
        </p:nvSpPr>
        <p:spPr/>
        <p:txBody>
          <a:bodyPr/>
          <a:lstStyle/>
          <a:p>
            <a:r>
              <a:rPr lang="en-US" dirty="0"/>
              <a:t>These patients are inherently ‘low risk’ by age, tumor criteria, markers, and we should ensure that if we apply UK FF TO these patients who have SLNB omitted, that they continue to fit within this paradigm</a:t>
            </a:r>
          </a:p>
          <a:p>
            <a:pPr lvl="1"/>
            <a:r>
              <a:rPr lang="en-US" dirty="0"/>
              <a:t>Notably, highest relapses in triple negative population, as one might expect</a:t>
            </a:r>
          </a:p>
        </p:txBody>
      </p:sp>
    </p:spTree>
    <p:extLst>
      <p:ext uri="{BB962C8B-B14F-4D97-AF65-F5344CB8AC3E}">
        <p14:creationId xmlns:p14="http://schemas.microsoft.com/office/powerpoint/2010/main" val="3368665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F8124-E6AF-7B45-8EB4-5AECC614B3ED}"/>
              </a:ext>
            </a:extLst>
          </p:cNvPr>
          <p:cNvSpPr>
            <a:spLocks noGrp="1"/>
          </p:cNvSpPr>
          <p:nvPr>
            <p:ph type="title"/>
          </p:nvPr>
        </p:nvSpPr>
        <p:spPr/>
        <p:txBody>
          <a:bodyPr/>
          <a:lstStyle/>
          <a:p>
            <a:r>
              <a:rPr lang="en-US" dirty="0"/>
              <a:t>Doses</a:t>
            </a:r>
          </a:p>
        </p:txBody>
      </p:sp>
      <p:sp>
        <p:nvSpPr>
          <p:cNvPr id="3" name="Content Placeholder 2">
            <a:extLst>
              <a:ext uri="{FF2B5EF4-FFF2-40B4-BE49-F238E27FC236}">
                <a16:creationId xmlns:a16="http://schemas.microsoft.com/office/drawing/2014/main" id="{2DD91411-13D7-2F48-9CFB-703F57197F2F}"/>
              </a:ext>
            </a:extLst>
          </p:cNvPr>
          <p:cNvSpPr>
            <a:spLocks noGrp="1"/>
          </p:cNvSpPr>
          <p:nvPr>
            <p:ph idx="1"/>
          </p:nvPr>
        </p:nvSpPr>
        <p:spPr/>
        <p:txBody>
          <a:bodyPr>
            <a:normAutofit/>
          </a:bodyPr>
          <a:lstStyle/>
          <a:p>
            <a:r>
              <a:rPr lang="en-US" dirty="0"/>
              <a:t>No direct evidence, but few noninferiority trials that show relatively similar outcomes at 5 years with APBI/ultra </a:t>
            </a:r>
            <a:r>
              <a:rPr lang="en-US" dirty="0" err="1"/>
              <a:t>hypofrac</a:t>
            </a:r>
            <a:r>
              <a:rPr lang="en-US" dirty="0"/>
              <a:t> compared to moderate </a:t>
            </a:r>
            <a:r>
              <a:rPr lang="en-US" dirty="0" err="1"/>
              <a:t>hypofrac</a:t>
            </a:r>
            <a:endParaRPr lang="en-US" dirty="0"/>
          </a:p>
          <a:p>
            <a:pPr lvl="1"/>
            <a:r>
              <a:rPr lang="en-US" dirty="0"/>
              <a:t>IMPORT LOW</a:t>
            </a:r>
          </a:p>
          <a:p>
            <a:pPr lvl="1"/>
            <a:r>
              <a:rPr lang="en-US" dirty="0"/>
              <a:t>UK FF</a:t>
            </a:r>
          </a:p>
          <a:p>
            <a:pPr lvl="1"/>
            <a:r>
              <a:rPr lang="en-US" dirty="0"/>
              <a:t>B39 (APBI)</a:t>
            </a:r>
          </a:p>
          <a:p>
            <a:pPr lvl="2"/>
            <a:r>
              <a:rPr lang="en-US" dirty="0"/>
              <a:t>With inductive reasoning, recurrence rates probably in keeping with APBI volume, and not dose, as we can see from IMPORT LOW</a:t>
            </a:r>
          </a:p>
          <a:p>
            <a:pPr lvl="2"/>
            <a:r>
              <a:rPr lang="en-US" dirty="0"/>
              <a:t>Long term </a:t>
            </a:r>
            <a:r>
              <a:rPr lang="en-US" dirty="0" err="1"/>
              <a:t>followup</a:t>
            </a:r>
            <a:r>
              <a:rPr lang="en-US" dirty="0"/>
              <a:t> shows &lt;1% difference in 10 year IBTR compared with WBRT</a:t>
            </a:r>
          </a:p>
          <a:p>
            <a:pPr lvl="2"/>
            <a:r>
              <a:rPr lang="en-US" dirty="0"/>
              <a:t>38.5 </a:t>
            </a:r>
            <a:r>
              <a:rPr lang="en-US" dirty="0" err="1"/>
              <a:t>Gy</a:t>
            </a:r>
            <a:r>
              <a:rPr lang="en-US" dirty="0"/>
              <a:t>/10 BID over 5 days, 34 </a:t>
            </a:r>
            <a:r>
              <a:rPr lang="en-US" dirty="0" err="1"/>
              <a:t>Gy</a:t>
            </a:r>
            <a:r>
              <a:rPr lang="en-US" dirty="0"/>
              <a:t> brachy</a:t>
            </a:r>
          </a:p>
          <a:p>
            <a:pPr lvl="1"/>
            <a:r>
              <a:rPr lang="en-US" dirty="0" err="1"/>
              <a:t>Livi</a:t>
            </a:r>
            <a:r>
              <a:rPr lang="en-US" dirty="0"/>
              <a:t> – 30 </a:t>
            </a:r>
            <a:r>
              <a:rPr lang="en-US" dirty="0" err="1"/>
              <a:t>Gy</a:t>
            </a:r>
            <a:r>
              <a:rPr lang="en-US" dirty="0"/>
              <a:t>/5</a:t>
            </a:r>
          </a:p>
          <a:p>
            <a:pPr lvl="2"/>
            <a:r>
              <a:rPr lang="en-US" dirty="0"/>
              <a:t>Comparable to WBI</a:t>
            </a:r>
          </a:p>
          <a:p>
            <a:r>
              <a:rPr lang="en-US" dirty="0"/>
              <a:t>Historically speaking, with longer </a:t>
            </a:r>
            <a:r>
              <a:rPr lang="en-US" dirty="0" err="1"/>
              <a:t>followup</a:t>
            </a:r>
            <a:r>
              <a:rPr lang="en-US" dirty="0"/>
              <a:t> recurrences trend linearly and have not deviated from that trend past 5 years</a:t>
            </a:r>
          </a:p>
          <a:p>
            <a:pPr lvl="1"/>
            <a:endParaRPr lang="en-US" dirty="0"/>
          </a:p>
        </p:txBody>
      </p:sp>
    </p:spTree>
    <p:extLst>
      <p:ext uri="{BB962C8B-B14F-4D97-AF65-F5344CB8AC3E}">
        <p14:creationId xmlns:p14="http://schemas.microsoft.com/office/powerpoint/2010/main" val="1507030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F8124-E6AF-7B45-8EB4-5AECC614B3ED}"/>
              </a:ext>
            </a:extLst>
          </p:cNvPr>
          <p:cNvSpPr>
            <a:spLocks noGrp="1"/>
          </p:cNvSpPr>
          <p:nvPr>
            <p:ph type="title"/>
          </p:nvPr>
        </p:nvSpPr>
        <p:spPr/>
        <p:txBody>
          <a:bodyPr/>
          <a:lstStyle/>
          <a:p>
            <a:r>
              <a:rPr lang="en-US" dirty="0"/>
              <a:t>Doses (cont.)</a:t>
            </a:r>
          </a:p>
        </p:txBody>
      </p:sp>
      <p:sp>
        <p:nvSpPr>
          <p:cNvPr id="3" name="Content Placeholder 2">
            <a:extLst>
              <a:ext uri="{FF2B5EF4-FFF2-40B4-BE49-F238E27FC236}">
                <a16:creationId xmlns:a16="http://schemas.microsoft.com/office/drawing/2014/main" id="{2DD91411-13D7-2F48-9CFB-703F57197F2F}"/>
              </a:ext>
            </a:extLst>
          </p:cNvPr>
          <p:cNvSpPr>
            <a:spLocks noGrp="1"/>
          </p:cNvSpPr>
          <p:nvPr>
            <p:ph sz="half" idx="1"/>
          </p:nvPr>
        </p:nvSpPr>
        <p:spPr>
          <a:xfrm>
            <a:off x="3867912" y="868680"/>
            <a:ext cx="7871804" cy="1205926"/>
          </a:xfrm>
        </p:spPr>
        <p:txBody>
          <a:bodyPr>
            <a:normAutofit fontScale="70000" lnSpcReduction="20000"/>
          </a:bodyPr>
          <a:lstStyle/>
          <a:p>
            <a:r>
              <a:rPr lang="en-US" dirty="0"/>
              <a:t>Notable points:</a:t>
            </a:r>
          </a:p>
          <a:p>
            <a:pPr lvl="1"/>
            <a:r>
              <a:rPr lang="en-US" dirty="0"/>
              <a:t>30Gy/5 higher than 26/</a:t>
            </a:r>
            <a:r>
              <a:rPr lang="en-US" dirty="0" err="1"/>
              <a:t>Gy</a:t>
            </a:r>
            <a:r>
              <a:rPr lang="en-US" dirty="0"/>
              <a:t> in 5, but 26Gy comparable to 40 </a:t>
            </a:r>
            <a:r>
              <a:rPr lang="en-US" dirty="0" err="1"/>
              <a:t>Gy</a:t>
            </a:r>
            <a:r>
              <a:rPr lang="en-US" dirty="0"/>
              <a:t> at low a/b ratios</a:t>
            </a:r>
          </a:p>
          <a:p>
            <a:pPr lvl="1"/>
            <a:r>
              <a:rPr lang="en-US" dirty="0"/>
              <a:t>No increased IBTR with 27 compared to 26 </a:t>
            </a:r>
            <a:r>
              <a:rPr lang="en-US" dirty="0" err="1"/>
              <a:t>Gy</a:t>
            </a:r>
            <a:r>
              <a:rPr lang="en-US" dirty="0"/>
              <a:t>, so probably higher flat on the NTCP curve</a:t>
            </a:r>
          </a:p>
          <a:p>
            <a:r>
              <a:rPr lang="en-US" dirty="0"/>
              <a:t>Pre-test probability of dose playing a significant role compared to moderate hypofractionation, given the 5y UKFF, is low</a:t>
            </a:r>
          </a:p>
          <a:p>
            <a:pPr lvl="1"/>
            <a:endParaRPr lang="en-US" dirty="0"/>
          </a:p>
        </p:txBody>
      </p:sp>
      <p:pic>
        <p:nvPicPr>
          <p:cNvPr id="6" name="Content Placeholder 5" descr="Graphical user interface, chart&#10;&#10;Description automatically generated">
            <a:extLst>
              <a:ext uri="{FF2B5EF4-FFF2-40B4-BE49-F238E27FC236}">
                <a16:creationId xmlns:a16="http://schemas.microsoft.com/office/drawing/2014/main" id="{2A4AA3A4-FFA0-BE4C-BB73-A1DD3C249899}"/>
              </a:ext>
            </a:extLst>
          </p:cNvPr>
          <p:cNvPicPr>
            <a:picLocks noGrp="1" noChangeAspect="1"/>
          </p:cNvPicPr>
          <p:nvPr>
            <p:ph sz="half" idx="2"/>
          </p:nvPr>
        </p:nvPicPr>
        <p:blipFill>
          <a:blip r:embed="rId2"/>
          <a:stretch>
            <a:fillRect/>
          </a:stretch>
        </p:blipFill>
        <p:spPr>
          <a:xfrm>
            <a:off x="3616172" y="2628988"/>
            <a:ext cx="2765581" cy="2631270"/>
          </a:xfrm>
        </p:spPr>
      </p:pic>
      <p:pic>
        <p:nvPicPr>
          <p:cNvPr id="8" name="Picture 7" descr="Graphical user interface, chart&#10;&#10;Description automatically generated">
            <a:extLst>
              <a:ext uri="{FF2B5EF4-FFF2-40B4-BE49-F238E27FC236}">
                <a16:creationId xmlns:a16="http://schemas.microsoft.com/office/drawing/2014/main" id="{B39A3860-6E8E-0742-AAF0-868F4AE67866}"/>
              </a:ext>
            </a:extLst>
          </p:cNvPr>
          <p:cNvPicPr>
            <a:picLocks noChangeAspect="1"/>
          </p:cNvPicPr>
          <p:nvPr/>
        </p:nvPicPr>
        <p:blipFill>
          <a:blip r:embed="rId3"/>
          <a:stretch>
            <a:fillRect/>
          </a:stretch>
        </p:blipFill>
        <p:spPr>
          <a:xfrm>
            <a:off x="6104501" y="2628988"/>
            <a:ext cx="2887100" cy="2778754"/>
          </a:xfrm>
          <a:prstGeom prst="rect">
            <a:avLst/>
          </a:prstGeom>
        </p:spPr>
      </p:pic>
      <p:pic>
        <p:nvPicPr>
          <p:cNvPr id="10" name="Picture 9" descr="Chart&#10;&#10;Description automatically generated">
            <a:extLst>
              <a:ext uri="{FF2B5EF4-FFF2-40B4-BE49-F238E27FC236}">
                <a16:creationId xmlns:a16="http://schemas.microsoft.com/office/drawing/2014/main" id="{2805E73D-6942-D14C-A58E-804AE138F0BF}"/>
              </a:ext>
            </a:extLst>
          </p:cNvPr>
          <p:cNvPicPr>
            <a:picLocks noChangeAspect="1"/>
          </p:cNvPicPr>
          <p:nvPr/>
        </p:nvPicPr>
        <p:blipFill>
          <a:blip r:embed="rId4"/>
          <a:stretch>
            <a:fillRect/>
          </a:stretch>
        </p:blipFill>
        <p:spPr>
          <a:xfrm>
            <a:off x="8870082" y="2628988"/>
            <a:ext cx="3188063" cy="2935543"/>
          </a:xfrm>
          <a:prstGeom prst="rect">
            <a:avLst/>
          </a:prstGeom>
        </p:spPr>
      </p:pic>
    </p:spTree>
    <p:extLst>
      <p:ext uri="{BB962C8B-B14F-4D97-AF65-F5344CB8AC3E}">
        <p14:creationId xmlns:p14="http://schemas.microsoft.com/office/powerpoint/2010/main" val="1441847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D90701-0494-0E40-8CCB-0FE133E431F1}"/>
              </a:ext>
            </a:extLst>
          </p:cNvPr>
          <p:cNvSpPr>
            <a:spLocks noGrp="1"/>
          </p:cNvSpPr>
          <p:nvPr>
            <p:ph type="title"/>
          </p:nvPr>
        </p:nvSpPr>
        <p:spPr/>
        <p:txBody>
          <a:bodyPr/>
          <a:lstStyle/>
          <a:p>
            <a:r>
              <a:rPr lang="en-US" dirty="0"/>
              <a:t>Other pertinent questions</a:t>
            </a:r>
          </a:p>
        </p:txBody>
      </p:sp>
      <p:sp>
        <p:nvSpPr>
          <p:cNvPr id="6" name="Text Placeholder 5">
            <a:extLst>
              <a:ext uri="{FF2B5EF4-FFF2-40B4-BE49-F238E27FC236}">
                <a16:creationId xmlns:a16="http://schemas.microsoft.com/office/drawing/2014/main" id="{6473DD75-DB0C-844B-8EF1-32B85FC1F66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05560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D39BC2-9564-9B4A-B96C-21A9FE195393}"/>
              </a:ext>
            </a:extLst>
          </p:cNvPr>
          <p:cNvSpPr>
            <a:spLocks noGrp="1"/>
          </p:cNvSpPr>
          <p:nvPr>
            <p:ph type="title"/>
          </p:nvPr>
        </p:nvSpPr>
        <p:spPr/>
        <p:txBody>
          <a:bodyPr/>
          <a:lstStyle/>
          <a:p>
            <a:r>
              <a:rPr lang="en-US" dirty="0"/>
              <a:t>What is the chance that there is (untreated) pN1 disease in the choosing wisely population?</a:t>
            </a:r>
          </a:p>
        </p:txBody>
      </p:sp>
      <p:sp>
        <p:nvSpPr>
          <p:cNvPr id="6" name="Content Placeholder 5">
            <a:extLst>
              <a:ext uri="{FF2B5EF4-FFF2-40B4-BE49-F238E27FC236}">
                <a16:creationId xmlns:a16="http://schemas.microsoft.com/office/drawing/2014/main" id="{CD342417-6F12-C94B-AA3C-EC24A2C3E912}"/>
              </a:ext>
            </a:extLst>
          </p:cNvPr>
          <p:cNvSpPr>
            <a:spLocks noGrp="1"/>
          </p:cNvSpPr>
          <p:nvPr>
            <p:ph sz="half" idx="1"/>
          </p:nvPr>
        </p:nvSpPr>
        <p:spPr/>
        <p:txBody>
          <a:bodyPr/>
          <a:lstStyle/>
          <a:p>
            <a:pPr lvl="1"/>
            <a:r>
              <a:rPr lang="en-US" dirty="0"/>
              <a:t>Predicting Nodal Positivity in Women 70 years of age and older with hormone receptor-positive breast cancer to aid incorporation of a </a:t>
            </a:r>
            <a:r>
              <a:rPr lang="en-US" dirty="0" err="1"/>
              <a:t>socity</a:t>
            </a:r>
            <a:r>
              <a:rPr lang="en-US" dirty="0"/>
              <a:t> of surgical oncology choosing wisely guideline into clinical practice, Welsh et al 2017</a:t>
            </a:r>
          </a:p>
        </p:txBody>
      </p:sp>
      <p:sp>
        <p:nvSpPr>
          <p:cNvPr id="7" name="Content Placeholder 6">
            <a:extLst>
              <a:ext uri="{FF2B5EF4-FFF2-40B4-BE49-F238E27FC236}">
                <a16:creationId xmlns:a16="http://schemas.microsoft.com/office/drawing/2014/main" id="{5F9D9CAA-8761-B84A-8CC0-8F851B4890A9}"/>
              </a:ext>
            </a:extLst>
          </p:cNvPr>
          <p:cNvSpPr>
            <a:spLocks noGrp="1"/>
          </p:cNvSpPr>
          <p:nvPr>
            <p:ph sz="half" idx="2"/>
          </p:nvPr>
        </p:nvSpPr>
        <p:spPr/>
        <p:txBody>
          <a:bodyPr/>
          <a:lstStyle/>
          <a:p>
            <a:r>
              <a:rPr lang="en-US" dirty="0"/>
              <a:t>NCDB 2010-2013 analysis of 71834 cases</a:t>
            </a:r>
          </a:p>
          <a:p>
            <a:r>
              <a:rPr lang="en-US" dirty="0" err="1"/>
              <a:t>pN</a:t>
            </a:r>
            <a:r>
              <a:rPr lang="en-US" dirty="0"/>
              <a:t>+ rates of HR+ cN0 breast cancer = </a:t>
            </a:r>
            <a:r>
              <a:rPr lang="en-US" b="1" dirty="0"/>
              <a:t>15%</a:t>
            </a:r>
          </a:p>
          <a:p>
            <a:r>
              <a:rPr lang="en-US" b="1" dirty="0"/>
              <a:t>G1, cT1mi-T1c, or G2 cT1mi-T1b = 7.8%</a:t>
            </a:r>
          </a:p>
        </p:txBody>
      </p:sp>
    </p:spTree>
    <p:extLst>
      <p:ext uri="{BB962C8B-B14F-4D97-AF65-F5344CB8AC3E}">
        <p14:creationId xmlns:p14="http://schemas.microsoft.com/office/powerpoint/2010/main" val="424792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41C0E-5360-F349-A1B1-E8969E9178B2}"/>
              </a:ext>
            </a:extLst>
          </p:cNvPr>
          <p:cNvSpPr>
            <a:spLocks noGrp="1"/>
          </p:cNvSpPr>
          <p:nvPr>
            <p:ph type="title"/>
          </p:nvPr>
        </p:nvSpPr>
        <p:spPr/>
        <p:txBody>
          <a:bodyPr/>
          <a:lstStyle/>
          <a:p>
            <a:r>
              <a:rPr lang="en-US" dirty="0"/>
              <a:t>What is the chance that RT would impact occult </a:t>
            </a:r>
            <a:r>
              <a:rPr lang="en-US" dirty="0" err="1"/>
              <a:t>pN</a:t>
            </a:r>
            <a:r>
              <a:rPr lang="en-US" dirty="0"/>
              <a:t>+?</a:t>
            </a:r>
          </a:p>
        </p:txBody>
      </p:sp>
      <p:sp>
        <p:nvSpPr>
          <p:cNvPr id="3" name="Content Placeholder 2">
            <a:extLst>
              <a:ext uri="{FF2B5EF4-FFF2-40B4-BE49-F238E27FC236}">
                <a16:creationId xmlns:a16="http://schemas.microsoft.com/office/drawing/2014/main" id="{F5DB1AAA-E2F6-424B-8E92-C696E2E4B3CE}"/>
              </a:ext>
            </a:extLst>
          </p:cNvPr>
          <p:cNvSpPr>
            <a:spLocks noGrp="1"/>
          </p:cNvSpPr>
          <p:nvPr>
            <p:ph sz="half" idx="1"/>
          </p:nvPr>
        </p:nvSpPr>
        <p:spPr/>
        <p:txBody>
          <a:bodyPr/>
          <a:lstStyle/>
          <a:p>
            <a:r>
              <a:rPr lang="en-US" dirty="0"/>
              <a:t>Hard to find data to describe impact of RT in </a:t>
            </a:r>
            <a:r>
              <a:rPr lang="en-US" dirty="0" err="1"/>
              <a:t>pN</a:t>
            </a:r>
            <a:r>
              <a:rPr lang="en-US" dirty="0"/>
              <a:t>+ in patients without chemotherapy… Jeff?</a:t>
            </a:r>
          </a:p>
          <a:p>
            <a:r>
              <a:rPr lang="en-US" dirty="0"/>
              <a:t>Probably this will become more common in younger population now after SA 2020…</a:t>
            </a:r>
          </a:p>
        </p:txBody>
      </p:sp>
      <p:sp>
        <p:nvSpPr>
          <p:cNvPr id="4" name="Content Placeholder 3">
            <a:extLst>
              <a:ext uri="{FF2B5EF4-FFF2-40B4-BE49-F238E27FC236}">
                <a16:creationId xmlns:a16="http://schemas.microsoft.com/office/drawing/2014/main" id="{AA96384B-0DE6-AD45-B668-7344C55CD00A}"/>
              </a:ext>
            </a:extLst>
          </p:cNvPr>
          <p:cNvSpPr>
            <a:spLocks noGrp="1"/>
          </p:cNvSpPr>
          <p:nvPr>
            <p:ph sz="half" idx="2"/>
          </p:nvPr>
        </p:nvSpPr>
        <p:spPr/>
        <p:txBody>
          <a:bodyPr/>
          <a:lstStyle/>
          <a:p>
            <a:r>
              <a:rPr lang="en-US" dirty="0"/>
              <a:t>Z11 &gt;95% had adjuvant chemo</a:t>
            </a:r>
          </a:p>
          <a:p>
            <a:r>
              <a:rPr lang="en-US" dirty="0"/>
              <a:t>AMAROS &gt;60% had chemotherapy</a:t>
            </a:r>
          </a:p>
          <a:p>
            <a:r>
              <a:rPr lang="en-US" dirty="0"/>
              <a:t>MA-20 &gt;90% had chemo</a:t>
            </a:r>
          </a:p>
          <a:p>
            <a:endParaRPr lang="en-US" dirty="0"/>
          </a:p>
          <a:p>
            <a:endParaRPr lang="en-US" dirty="0"/>
          </a:p>
          <a:p>
            <a:r>
              <a:rPr lang="en-US" dirty="0" err="1"/>
              <a:t>pN</a:t>
            </a:r>
            <a:r>
              <a:rPr lang="en-US" dirty="0"/>
              <a:t>+ with chemo + RT – 5% DFS at 10 year difference we know from MA20 if we cover axilla. </a:t>
            </a:r>
          </a:p>
          <a:p>
            <a:r>
              <a:rPr lang="en-US" dirty="0"/>
              <a:t>Likely this represents the upper bound of RT effect in occult nodal disease covered by tangents</a:t>
            </a:r>
          </a:p>
        </p:txBody>
      </p:sp>
    </p:spTree>
    <p:extLst>
      <p:ext uri="{BB962C8B-B14F-4D97-AF65-F5344CB8AC3E}">
        <p14:creationId xmlns:p14="http://schemas.microsoft.com/office/powerpoint/2010/main" val="116463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D7D9B-1564-3443-9306-7AC8D9EF4D45}"/>
              </a:ext>
            </a:extLst>
          </p:cNvPr>
          <p:cNvSpPr>
            <a:spLocks noGrp="1"/>
          </p:cNvSpPr>
          <p:nvPr>
            <p:ph type="title"/>
          </p:nvPr>
        </p:nvSpPr>
        <p:spPr/>
        <p:txBody>
          <a:bodyPr/>
          <a:lstStyle/>
          <a:p>
            <a:r>
              <a:rPr lang="en-US" dirty="0"/>
              <a:t>What is the estimated absolute rate of women that might be harmed with unidentified pN1 with ineffective RT?</a:t>
            </a:r>
          </a:p>
        </p:txBody>
      </p:sp>
      <p:sp>
        <p:nvSpPr>
          <p:cNvPr id="3" name="Content Placeholder 2">
            <a:extLst>
              <a:ext uri="{FF2B5EF4-FFF2-40B4-BE49-F238E27FC236}">
                <a16:creationId xmlns:a16="http://schemas.microsoft.com/office/drawing/2014/main" id="{FC27C594-BED3-EF4E-8F17-F335945F8490}"/>
              </a:ext>
            </a:extLst>
          </p:cNvPr>
          <p:cNvSpPr>
            <a:spLocks noGrp="1"/>
          </p:cNvSpPr>
          <p:nvPr>
            <p:ph sz="half" idx="1"/>
          </p:nvPr>
        </p:nvSpPr>
        <p:spPr/>
        <p:txBody>
          <a:bodyPr/>
          <a:lstStyle/>
          <a:p>
            <a:r>
              <a:rPr lang="en-US" dirty="0"/>
              <a:t>5% * 15% = ~0.75% at a high bound</a:t>
            </a:r>
          </a:p>
        </p:txBody>
      </p:sp>
      <p:sp>
        <p:nvSpPr>
          <p:cNvPr id="4" name="Content Placeholder 3">
            <a:extLst>
              <a:ext uri="{FF2B5EF4-FFF2-40B4-BE49-F238E27FC236}">
                <a16:creationId xmlns:a16="http://schemas.microsoft.com/office/drawing/2014/main" id="{6E0A3F40-8331-C144-9F0D-8765B8D434E3}"/>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15960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1FF9D-D288-124B-9EA0-0C8ABDCB098F}"/>
              </a:ext>
            </a:extLst>
          </p:cNvPr>
          <p:cNvSpPr>
            <a:spLocks noGrp="1"/>
          </p:cNvSpPr>
          <p:nvPr>
            <p:ph type="title"/>
          </p:nvPr>
        </p:nvSpPr>
        <p:spPr/>
        <p:txBody>
          <a:bodyPr/>
          <a:lstStyle/>
          <a:p>
            <a:r>
              <a:rPr lang="en-US" dirty="0"/>
              <a:t>What about COVID-19?</a:t>
            </a:r>
          </a:p>
        </p:txBody>
      </p:sp>
      <p:sp>
        <p:nvSpPr>
          <p:cNvPr id="3" name="Content Placeholder 2">
            <a:extLst>
              <a:ext uri="{FF2B5EF4-FFF2-40B4-BE49-F238E27FC236}">
                <a16:creationId xmlns:a16="http://schemas.microsoft.com/office/drawing/2014/main" id="{902BDA19-47CE-CF46-AD16-FBD8649805BD}"/>
              </a:ext>
            </a:extLst>
          </p:cNvPr>
          <p:cNvSpPr>
            <a:spLocks noGrp="1"/>
          </p:cNvSpPr>
          <p:nvPr>
            <p:ph sz="half" idx="1"/>
          </p:nvPr>
        </p:nvSpPr>
        <p:spPr/>
        <p:txBody>
          <a:bodyPr/>
          <a:lstStyle/>
          <a:p>
            <a:r>
              <a:rPr lang="en-US" dirty="0"/>
              <a:t>Estimated infection fatality rates for 70-80 year </a:t>
            </a:r>
            <a:r>
              <a:rPr lang="en-US" dirty="0" err="1"/>
              <a:t>olds</a:t>
            </a:r>
            <a:endParaRPr lang="en-US" dirty="0"/>
          </a:p>
          <a:p>
            <a:pPr lvl="1"/>
            <a:r>
              <a:rPr lang="en-US" dirty="0"/>
              <a:t>4-5%</a:t>
            </a:r>
          </a:p>
          <a:p>
            <a:r>
              <a:rPr lang="en-US" dirty="0"/>
              <a:t>80+</a:t>
            </a:r>
          </a:p>
          <a:p>
            <a:pPr lvl="1"/>
            <a:r>
              <a:rPr lang="en-US" dirty="0"/>
              <a:t>8%</a:t>
            </a:r>
          </a:p>
          <a:p>
            <a:pPr lvl="1"/>
            <a:endParaRPr lang="en-US" dirty="0"/>
          </a:p>
        </p:txBody>
      </p:sp>
      <p:sp>
        <p:nvSpPr>
          <p:cNvPr id="4" name="Content Placeholder 3">
            <a:extLst>
              <a:ext uri="{FF2B5EF4-FFF2-40B4-BE49-F238E27FC236}">
                <a16:creationId xmlns:a16="http://schemas.microsoft.com/office/drawing/2014/main" id="{3C87B450-CB2B-D74B-8ABE-A90F2F1ADECE}"/>
              </a:ext>
            </a:extLst>
          </p:cNvPr>
          <p:cNvSpPr>
            <a:spLocks noGrp="1"/>
          </p:cNvSpPr>
          <p:nvPr>
            <p:ph sz="half" idx="2"/>
          </p:nvPr>
        </p:nvSpPr>
        <p:spPr/>
        <p:txBody>
          <a:bodyPr/>
          <a:lstStyle/>
          <a:p>
            <a:r>
              <a:rPr lang="en-US" dirty="0"/>
              <a:t>Fatalities will generally occur within 1 month of infection</a:t>
            </a:r>
          </a:p>
        </p:txBody>
      </p:sp>
    </p:spTree>
    <p:extLst>
      <p:ext uri="{BB962C8B-B14F-4D97-AF65-F5344CB8AC3E}">
        <p14:creationId xmlns:p14="http://schemas.microsoft.com/office/powerpoint/2010/main" val="3831269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3739-13AC-3547-993B-A14E1809FA17}"/>
              </a:ext>
            </a:extLst>
          </p:cNvPr>
          <p:cNvSpPr>
            <a:spLocks noGrp="1"/>
          </p:cNvSpPr>
          <p:nvPr>
            <p:ph type="title"/>
          </p:nvPr>
        </p:nvSpPr>
        <p:spPr/>
        <p:txBody>
          <a:bodyPr/>
          <a:lstStyle/>
          <a:p>
            <a:r>
              <a:rPr lang="en-US" dirty="0"/>
              <a:t>Estimated risk of transmission with RT appointments?</a:t>
            </a:r>
          </a:p>
        </p:txBody>
      </p:sp>
      <p:sp>
        <p:nvSpPr>
          <p:cNvPr id="3" name="Content Placeholder 2">
            <a:extLst>
              <a:ext uri="{FF2B5EF4-FFF2-40B4-BE49-F238E27FC236}">
                <a16:creationId xmlns:a16="http://schemas.microsoft.com/office/drawing/2014/main" id="{F1B10674-04DD-DF47-994C-97E36987E43B}"/>
              </a:ext>
            </a:extLst>
          </p:cNvPr>
          <p:cNvSpPr>
            <a:spLocks noGrp="1"/>
          </p:cNvSpPr>
          <p:nvPr>
            <p:ph sz="half" idx="1"/>
          </p:nvPr>
        </p:nvSpPr>
        <p:spPr/>
        <p:txBody>
          <a:bodyPr/>
          <a:lstStyle/>
          <a:p>
            <a:r>
              <a:rPr lang="en-US" dirty="0"/>
              <a:t>Very hard number to estimate. Rare.</a:t>
            </a:r>
          </a:p>
          <a:p>
            <a:pPr lvl="1"/>
            <a:r>
              <a:rPr lang="en-US" dirty="0"/>
              <a:t>Increases with increasing community prevalence</a:t>
            </a:r>
          </a:p>
          <a:p>
            <a:pPr lvl="1"/>
            <a:r>
              <a:rPr lang="en-US" dirty="0"/>
              <a:t>Decreases with increased PPE, department physical distancing, </a:t>
            </a:r>
            <a:r>
              <a:rPr lang="en-US" dirty="0" err="1"/>
              <a:t>etc</a:t>
            </a:r>
            <a:endParaRPr lang="en-US" dirty="0"/>
          </a:p>
        </p:txBody>
      </p:sp>
      <p:sp>
        <p:nvSpPr>
          <p:cNvPr id="4" name="Content Placeholder 3">
            <a:extLst>
              <a:ext uri="{FF2B5EF4-FFF2-40B4-BE49-F238E27FC236}">
                <a16:creationId xmlns:a16="http://schemas.microsoft.com/office/drawing/2014/main" id="{3DDAB8A9-B5C3-5E48-B072-C34364874242}"/>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554737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B4C56-CC6D-9E49-85D9-B11A2B4BD3F9}"/>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483FFEC-D291-3747-960F-DCD1BC6316A1}"/>
              </a:ext>
            </a:extLst>
          </p:cNvPr>
          <p:cNvSpPr>
            <a:spLocks noGrp="1"/>
          </p:cNvSpPr>
          <p:nvPr>
            <p:ph idx="1"/>
          </p:nvPr>
        </p:nvSpPr>
        <p:spPr/>
        <p:txBody>
          <a:bodyPr/>
          <a:lstStyle/>
          <a:p>
            <a:r>
              <a:rPr lang="en-US" dirty="0"/>
              <a:t>Review natural history of women undergoing breast excision who do not have sentinel lymph node biopsy</a:t>
            </a:r>
          </a:p>
          <a:p>
            <a:r>
              <a:rPr lang="en-US" dirty="0"/>
              <a:t>Estimate relative risk of </a:t>
            </a:r>
            <a:r>
              <a:rPr lang="en-US" dirty="0" err="1"/>
              <a:t>ultrahypofractionation</a:t>
            </a:r>
            <a:r>
              <a:rPr lang="en-US" dirty="0"/>
              <a:t> to the breast in absence of sentinel lymph node biopsy</a:t>
            </a:r>
          </a:p>
          <a:p>
            <a:r>
              <a:rPr lang="en-US" dirty="0"/>
              <a:t>Estimate relative competing risk of nosocomial COVID-19 transmission with additional 2 weeks of XRT</a:t>
            </a:r>
          </a:p>
          <a:p>
            <a:r>
              <a:rPr lang="en-US" dirty="0"/>
              <a:t>Discuss relative risks of above</a:t>
            </a:r>
          </a:p>
        </p:txBody>
      </p:sp>
    </p:spTree>
    <p:extLst>
      <p:ext uri="{BB962C8B-B14F-4D97-AF65-F5344CB8AC3E}">
        <p14:creationId xmlns:p14="http://schemas.microsoft.com/office/powerpoint/2010/main" val="773627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3739-13AC-3547-993B-A14E1809FA17}"/>
              </a:ext>
            </a:extLst>
          </p:cNvPr>
          <p:cNvSpPr>
            <a:spLocks noGrp="1"/>
          </p:cNvSpPr>
          <p:nvPr>
            <p:ph type="title"/>
          </p:nvPr>
        </p:nvSpPr>
        <p:spPr/>
        <p:txBody>
          <a:bodyPr/>
          <a:lstStyle/>
          <a:p>
            <a:r>
              <a:rPr lang="en-US" dirty="0"/>
              <a:t>Estimating nosocomial COVID-19 risk</a:t>
            </a:r>
          </a:p>
        </p:txBody>
      </p:sp>
      <p:sp>
        <p:nvSpPr>
          <p:cNvPr id="3" name="Content Placeholder 2">
            <a:extLst>
              <a:ext uri="{FF2B5EF4-FFF2-40B4-BE49-F238E27FC236}">
                <a16:creationId xmlns:a16="http://schemas.microsoft.com/office/drawing/2014/main" id="{F1B10674-04DD-DF47-994C-97E36987E43B}"/>
              </a:ext>
            </a:extLst>
          </p:cNvPr>
          <p:cNvSpPr>
            <a:spLocks noGrp="1"/>
          </p:cNvSpPr>
          <p:nvPr>
            <p:ph idx="1"/>
          </p:nvPr>
        </p:nvSpPr>
        <p:spPr/>
        <p:txBody>
          <a:bodyPr>
            <a:normAutofit/>
          </a:bodyPr>
          <a:lstStyle/>
          <a:p>
            <a:r>
              <a:rPr lang="en-US" dirty="0"/>
              <a:t>Inpatient setting – 12% transmission in UK</a:t>
            </a:r>
          </a:p>
          <a:p>
            <a:pPr lvl="1"/>
            <a:r>
              <a:rPr lang="en-US" dirty="0"/>
              <a:t>This represents a high bound</a:t>
            </a:r>
          </a:p>
          <a:p>
            <a:pPr lvl="1"/>
            <a:r>
              <a:rPr lang="en-US" dirty="0"/>
              <a:t>Outpatient presumably is significantly less</a:t>
            </a:r>
          </a:p>
          <a:p>
            <a:r>
              <a:rPr lang="en-US" dirty="0"/>
              <a:t>Assume 4000 new starts/year, high </a:t>
            </a:r>
            <a:r>
              <a:rPr lang="en-US" dirty="0" err="1"/>
              <a:t>covid</a:t>
            </a:r>
            <a:r>
              <a:rPr lang="en-US" dirty="0"/>
              <a:t> prevalence past 2 months, and 200 patients &gt;70 years of age in past two months</a:t>
            </a:r>
          </a:p>
          <a:p>
            <a:pPr lvl="1"/>
            <a:r>
              <a:rPr lang="en-US" dirty="0"/>
              <a:t>Statistics dictate that ~1/3 of having seen one event if transmission rate per course of RT is &lt;=1%</a:t>
            </a:r>
          </a:p>
          <a:p>
            <a:pPr lvl="2"/>
            <a:r>
              <a:rPr lang="en-US" dirty="0"/>
              <a:t>Low, also signifies somewhat of an upper bound of risk estimate</a:t>
            </a:r>
          </a:p>
          <a:p>
            <a:pPr lvl="2"/>
            <a:r>
              <a:rPr lang="en-US" dirty="0"/>
              <a:t>Rates are not truly independent of each other, but reasonable to estimate a 3 week course has 3x of risk compared to a 1 week course of treatment, or 2x additional absolute risk</a:t>
            </a:r>
          </a:p>
        </p:txBody>
      </p:sp>
    </p:spTree>
    <p:extLst>
      <p:ext uri="{BB962C8B-B14F-4D97-AF65-F5344CB8AC3E}">
        <p14:creationId xmlns:p14="http://schemas.microsoft.com/office/powerpoint/2010/main" val="3341803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3739-13AC-3547-993B-A14E1809FA17}"/>
              </a:ext>
            </a:extLst>
          </p:cNvPr>
          <p:cNvSpPr>
            <a:spLocks noGrp="1"/>
          </p:cNvSpPr>
          <p:nvPr>
            <p:ph type="title"/>
          </p:nvPr>
        </p:nvSpPr>
        <p:spPr/>
        <p:txBody>
          <a:bodyPr/>
          <a:lstStyle/>
          <a:p>
            <a:r>
              <a:rPr lang="en-US" dirty="0"/>
              <a:t>Estimating nosocomial COVID-19 risk (cont.)</a:t>
            </a:r>
          </a:p>
        </p:txBody>
      </p:sp>
      <p:sp>
        <p:nvSpPr>
          <p:cNvPr id="3" name="Content Placeholder 2">
            <a:extLst>
              <a:ext uri="{FF2B5EF4-FFF2-40B4-BE49-F238E27FC236}">
                <a16:creationId xmlns:a16="http://schemas.microsoft.com/office/drawing/2014/main" id="{F1B10674-04DD-DF47-994C-97E36987E43B}"/>
              </a:ext>
            </a:extLst>
          </p:cNvPr>
          <p:cNvSpPr>
            <a:spLocks noGrp="1"/>
          </p:cNvSpPr>
          <p:nvPr>
            <p:ph idx="1"/>
          </p:nvPr>
        </p:nvSpPr>
        <p:spPr/>
        <p:txBody>
          <a:bodyPr>
            <a:normAutofit/>
          </a:bodyPr>
          <a:lstStyle/>
          <a:p>
            <a:r>
              <a:rPr lang="en-US" dirty="0"/>
              <a:t>Without an effective risk estimate, but have relative risk estimates, one approach is making the assumption of equivalent frequencies, and performing a sanity check</a:t>
            </a:r>
          </a:p>
          <a:p>
            <a:pPr lvl="1"/>
            <a:r>
              <a:rPr lang="en-US" dirty="0"/>
              <a:t>It gives us a basis for what is ‘higher’ risk if we find an invalid answer</a:t>
            </a:r>
          </a:p>
        </p:txBody>
      </p:sp>
    </p:spTree>
    <p:extLst>
      <p:ext uri="{BB962C8B-B14F-4D97-AF65-F5344CB8AC3E}">
        <p14:creationId xmlns:p14="http://schemas.microsoft.com/office/powerpoint/2010/main" val="4177682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3739-13AC-3547-993B-A14E1809FA17}"/>
              </a:ext>
            </a:extLst>
          </p:cNvPr>
          <p:cNvSpPr>
            <a:spLocks noGrp="1"/>
          </p:cNvSpPr>
          <p:nvPr>
            <p:ph type="title"/>
          </p:nvPr>
        </p:nvSpPr>
        <p:spPr/>
        <p:txBody>
          <a:bodyPr/>
          <a:lstStyle/>
          <a:p>
            <a:r>
              <a:rPr lang="en-US" dirty="0"/>
              <a:t>Comparing relative risks</a:t>
            </a:r>
          </a:p>
        </p:txBody>
      </p:sp>
      <p:sp>
        <p:nvSpPr>
          <p:cNvPr id="3" name="Content Placeholder 2">
            <a:extLst>
              <a:ext uri="{FF2B5EF4-FFF2-40B4-BE49-F238E27FC236}">
                <a16:creationId xmlns:a16="http://schemas.microsoft.com/office/drawing/2014/main" id="{F1B10674-04DD-DF47-994C-97E36987E43B}"/>
              </a:ext>
            </a:extLst>
          </p:cNvPr>
          <p:cNvSpPr>
            <a:spLocks noGrp="1"/>
          </p:cNvSpPr>
          <p:nvPr>
            <p:ph idx="1"/>
          </p:nvPr>
        </p:nvSpPr>
        <p:spPr/>
        <p:txBody>
          <a:bodyPr>
            <a:normAutofit/>
          </a:bodyPr>
          <a:lstStyle/>
          <a:p>
            <a:r>
              <a:rPr lang="en-US" dirty="0"/>
              <a:t>If we assume the 10 year rate of differential harm with UK FF (0.5%-0.75%), let’s pick 0.75% for ease of calculation, then the chance of fatal COVID per week of RT treatment would be 0.25% with 3 weeks of XRT</a:t>
            </a:r>
          </a:p>
          <a:p>
            <a:pPr lvl="1"/>
            <a:r>
              <a:rPr lang="en-US" dirty="0"/>
              <a:t>This implies a COVID infection rate of 0.1% with a IFR of 0.05 (0.0025/0.05 = 0.05%/week*2 additional weeks = 0.1%)</a:t>
            </a:r>
          </a:p>
          <a:p>
            <a:pPr lvl="1"/>
            <a:r>
              <a:rPr lang="en-US" dirty="0"/>
              <a:t>This is in keeping with a crude estimate of &lt;1%</a:t>
            </a:r>
          </a:p>
        </p:txBody>
      </p:sp>
    </p:spTree>
    <p:extLst>
      <p:ext uri="{BB962C8B-B14F-4D97-AF65-F5344CB8AC3E}">
        <p14:creationId xmlns:p14="http://schemas.microsoft.com/office/powerpoint/2010/main" val="2434178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3739-13AC-3547-993B-A14E1809FA17}"/>
              </a:ext>
            </a:extLst>
          </p:cNvPr>
          <p:cNvSpPr>
            <a:spLocks noGrp="1"/>
          </p:cNvSpPr>
          <p:nvPr>
            <p:ph type="title"/>
          </p:nvPr>
        </p:nvSpPr>
        <p:spPr/>
        <p:txBody>
          <a:bodyPr/>
          <a:lstStyle/>
          <a:p>
            <a:r>
              <a:rPr lang="en-US" dirty="0"/>
              <a:t>Sensitivity analysis – is this over or underestimating?</a:t>
            </a:r>
          </a:p>
        </p:txBody>
      </p:sp>
      <p:sp>
        <p:nvSpPr>
          <p:cNvPr id="3" name="Content Placeholder 2">
            <a:extLst>
              <a:ext uri="{FF2B5EF4-FFF2-40B4-BE49-F238E27FC236}">
                <a16:creationId xmlns:a16="http://schemas.microsoft.com/office/drawing/2014/main" id="{F1B10674-04DD-DF47-994C-97E36987E43B}"/>
              </a:ext>
            </a:extLst>
          </p:cNvPr>
          <p:cNvSpPr>
            <a:spLocks noGrp="1"/>
          </p:cNvSpPr>
          <p:nvPr>
            <p:ph idx="1"/>
          </p:nvPr>
        </p:nvSpPr>
        <p:spPr/>
        <p:txBody>
          <a:bodyPr>
            <a:normAutofit/>
          </a:bodyPr>
          <a:lstStyle/>
          <a:p>
            <a:r>
              <a:rPr lang="en-US" dirty="0"/>
              <a:t>Our estimates were internally valid. How likely are we to be off by an order of magnitude?</a:t>
            </a:r>
          </a:p>
          <a:p>
            <a:pPr lvl="1"/>
            <a:r>
              <a:rPr lang="en-US" dirty="0"/>
              <a:t>Risk is probably not underestimated given last week’s cross sectional analysis. Probably best characterized as low risk but with high variance.</a:t>
            </a:r>
          </a:p>
          <a:p>
            <a:pPr lvl="1"/>
            <a:r>
              <a:rPr lang="en-US" dirty="0"/>
              <a:t>If the risk is over estimated, and the rate of iatrogenic fatality due to COVID is &lt;0.1%, then what is the low bound of risk?</a:t>
            </a:r>
          </a:p>
          <a:p>
            <a:pPr lvl="2"/>
            <a:r>
              <a:rPr lang="en-US" dirty="0"/>
              <a:t>Probably between 0.05% and 0.005% absolute. Cannot assign zero risk</a:t>
            </a:r>
          </a:p>
          <a:p>
            <a:pPr lvl="2"/>
            <a:r>
              <a:rPr lang="en-US" dirty="0"/>
              <a:t>Then two weeks of RT confers a iatrogenic fatality rate of 0.05%</a:t>
            </a:r>
          </a:p>
        </p:txBody>
      </p:sp>
      <p:sp>
        <p:nvSpPr>
          <p:cNvPr id="4" name="TextBox 3">
            <a:extLst>
              <a:ext uri="{FF2B5EF4-FFF2-40B4-BE49-F238E27FC236}">
                <a16:creationId xmlns:a16="http://schemas.microsoft.com/office/drawing/2014/main" id="{14C7B430-12BF-774D-A93E-C095E3F24E9B}"/>
              </a:ext>
            </a:extLst>
          </p:cNvPr>
          <p:cNvSpPr txBox="1"/>
          <p:nvPr/>
        </p:nvSpPr>
        <p:spPr>
          <a:xfrm>
            <a:off x="1022555" y="467032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05367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3739-13AC-3547-993B-A14E1809FA17}"/>
              </a:ext>
            </a:extLst>
          </p:cNvPr>
          <p:cNvSpPr>
            <a:spLocks noGrp="1"/>
          </p:cNvSpPr>
          <p:nvPr>
            <p:ph type="title"/>
          </p:nvPr>
        </p:nvSpPr>
        <p:spPr/>
        <p:txBody>
          <a:bodyPr/>
          <a:lstStyle/>
          <a:p>
            <a:r>
              <a:rPr lang="en-US" dirty="0"/>
              <a:t>These are getting to be a lot of numbers…</a:t>
            </a:r>
          </a:p>
        </p:txBody>
      </p:sp>
      <p:sp>
        <p:nvSpPr>
          <p:cNvPr id="3" name="Content Placeholder 2">
            <a:extLst>
              <a:ext uri="{FF2B5EF4-FFF2-40B4-BE49-F238E27FC236}">
                <a16:creationId xmlns:a16="http://schemas.microsoft.com/office/drawing/2014/main" id="{F1B10674-04DD-DF47-994C-97E36987E43B}"/>
              </a:ext>
            </a:extLst>
          </p:cNvPr>
          <p:cNvSpPr>
            <a:spLocks noGrp="1"/>
          </p:cNvSpPr>
          <p:nvPr>
            <p:ph idx="1"/>
          </p:nvPr>
        </p:nvSpPr>
        <p:spPr/>
        <p:txBody>
          <a:bodyPr>
            <a:normAutofit/>
          </a:bodyPr>
          <a:lstStyle/>
          <a:p>
            <a:r>
              <a:rPr lang="en-US" dirty="0"/>
              <a:t>To summarize, I estimate:</a:t>
            </a:r>
          </a:p>
          <a:p>
            <a:pPr lvl="1"/>
            <a:r>
              <a:rPr lang="en-US" dirty="0"/>
              <a:t>Risk of contracting fatal COVID for 70+ due to extra two weeks of RT estimated to between 0.05% and 0.5%</a:t>
            </a:r>
          </a:p>
          <a:p>
            <a:pPr lvl="1"/>
            <a:r>
              <a:rPr lang="en-US" dirty="0"/>
              <a:t>Risk of UK FF harming patient due to change in dose/fractionation as compared to 16 </a:t>
            </a:r>
            <a:r>
              <a:rPr lang="en-US" dirty="0" err="1"/>
              <a:t>fr</a:t>
            </a:r>
            <a:r>
              <a:rPr lang="en-US" dirty="0"/>
              <a:t> RT– between 0.5-0.75%</a:t>
            </a:r>
          </a:p>
          <a:p>
            <a:pPr lvl="1"/>
            <a:endParaRPr lang="en-US" dirty="0"/>
          </a:p>
        </p:txBody>
      </p:sp>
      <p:sp>
        <p:nvSpPr>
          <p:cNvPr id="4" name="TextBox 3">
            <a:extLst>
              <a:ext uri="{FF2B5EF4-FFF2-40B4-BE49-F238E27FC236}">
                <a16:creationId xmlns:a16="http://schemas.microsoft.com/office/drawing/2014/main" id="{14C7B430-12BF-774D-A93E-C095E3F24E9B}"/>
              </a:ext>
            </a:extLst>
          </p:cNvPr>
          <p:cNvSpPr txBox="1"/>
          <p:nvPr/>
        </p:nvSpPr>
        <p:spPr>
          <a:xfrm>
            <a:off x="1022555" y="467032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99681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3739-13AC-3547-993B-A14E1809FA17}"/>
              </a:ext>
            </a:extLst>
          </p:cNvPr>
          <p:cNvSpPr>
            <a:spLocks noGrp="1"/>
          </p:cNvSpPr>
          <p:nvPr>
            <p:ph type="title"/>
          </p:nvPr>
        </p:nvSpPr>
        <p:spPr/>
        <p:txBody>
          <a:bodyPr/>
          <a:lstStyle/>
          <a:p>
            <a:r>
              <a:rPr lang="en-US" dirty="0"/>
              <a:t>Comparing Hazards</a:t>
            </a:r>
          </a:p>
        </p:txBody>
      </p:sp>
      <p:sp>
        <p:nvSpPr>
          <p:cNvPr id="3" name="Content Placeholder 2">
            <a:extLst>
              <a:ext uri="{FF2B5EF4-FFF2-40B4-BE49-F238E27FC236}">
                <a16:creationId xmlns:a16="http://schemas.microsoft.com/office/drawing/2014/main" id="{F1B10674-04DD-DF47-994C-97E36987E43B}"/>
              </a:ext>
            </a:extLst>
          </p:cNvPr>
          <p:cNvSpPr>
            <a:spLocks noGrp="1"/>
          </p:cNvSpPr>
          <p:nvPr>
            <p:ph idx="1"/>
          </p:nvPr>
        </p:nvSpPr>
        <p:spPr/>
        <p:txBody>
          <a:bodyPr>
            <a:normAutofit/>
          </a:bodyPr>
          <a:lstStyle/>
          <a:p>
            <a:r>
              <a:rPr lang="en-US" dirty="0"/>
              <a:t>Risk = Frequency * Impact</a:t>
            </a:r>
          </a:p>
          <a:p>
            <a:pPr lvl="1"/>
            <a:r>
              <a:rPr lang="en-US" dirty="0"/>
              <a:t>Frequencies are comparable, or within one order of magnitude</a:t>
            </a:r>
          </a:p>
          <a:p>
            <a:pPr lvl="1"/>
            <a:r>
              <a:rPr lang="en-US" dirty="0"/>
              <a:t>Impact of axillary nodal relapse over 10 years – moderate</a:t>
            </a:r>
          </a:p>
          <a:p>
            <a:pPr lvl="2"/>
            <a:r>
              <a:rPr lang="en-US" dirty="0"/>
              <a:t>Some recurrences will be salvageable</a:t>
            </a:r>
          </a:p>
          <a:p>
            <a:pPr lvl="2"/>
            <a:r>
              <a:rPr lang="en-US" dirty="0"/>
              <a:t>Not all recurrences fatal</a:t>
            </a:r>
          </a:p>
          <a:p>
            <a:pPr lvl="2"/>
            <a:r>
              <a:rPr lang="en-US" dirty="0"/>
              <a:t>Endocrine therapy available</a:t>
            </a:r>
          </a:p>
          <a:p>
            <a:pPr lvl="1"/>
            <a:r>
              <a:rPr lang="en-US" dirty="0"/>
              <a:t>Impact of contracting fatal COVID – very high(!)</a:t>
            </a:r>
          </a:p>
          <a:p>
            <a:pPr lvl="2"/>
            <a:r>
              <a:rPr lang="en-US" dirty="0"/>
              <a:t>Death within 1 month</a:t>
            </a:r>
          </a:p>
          <a:p>
            <a:pPr lvl="1"/>
            <a:endParaRPr lang="en-US" dirty="0"/>
          </a:p>
        </p:txBody>
      </p:sp>
      <p:sp>
        <p:nvSpPr>
          <p:cNvPr id="4" name="TextBox 3">
            <a:extLst>
              <a:ext uri="{FF2B5EF4-FFF2-40B4-BE49-F238E27FC236}">
                <a16:creationId xmlns:a16="http://schemas.microsoft.com/office/drawing/2014/main" id="{14C7B430-12BF-774D-A93E-C095E3F24E9B}"/>
              </a:ext>
            </a:extLst>
          </p:cNvPr>
          <p:cNvSpPr txBox="1"/>
          <p:nvPr/>
        </p:nvSpPr>
        <p:spPr>
          <a:xfrm>
            <a:off x="1022555" y="467032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82830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3739-13AC-3547-993B-A14E1809FA17}"/>
              </a:ext>
            </a:extLst>
          </p:cNvPr>
          <p:cNvSpPr>
            <a:spLocks noGrp="1"/>
          </p:cNvSpPr>
          <p:nvPr>
            <p:ph type="title"/>
          </p:nvPr>
        </p:nvSpPr>
        <p:spPr/>
        <p:txBody>
          <a:bodyPr/>
          <a:lstStyle/>
          <a:p>
            <a:r>
              <a:rPr lang="en-US" dirty="0"/>
              <a:t>Choosing one or the other</a:t>
            </a:r>
          </a:p>
        </p:txBody>
      </p:sp>
      <p:sp>
        <p:nvSpPr>
          <p:cNvPr id="3" name="Content Placeholder 2">
            <a:extLst>
              <a:ext uri="{FF2B5EF4-FFF2-40B4-BE49-F238E27FC236}">
                <a16:creationId xmlns:a16="http://schemas.microsoft.com/office/drawing/2014/main" id="{F1B10674-04DD-DF47-994C-97E36987E43B}"/>
              </a:ext>
            </a:extLst>
          </p:cNvPr>
          <p:cNvSpPr>
            <a:spLocks noGrp="1"/>
          </p:cNvSpPr>
          <p:nvPr>
            <p:ph idx="1"/>
          </p:nvPr>
        </p:nvSpPr>
        <p:spPr/>
        <p:txBody>
          <a:bodyPr>
            <a:normAutofit/>
          </a:bodyPr>
          <a:lstStyle/>
          <a:p>
            <a:r>
              <a:rPr lang="en-US" dirty="0"/>
              <a:t>Given that frequencies are relatively comparable, but that the impact of COVID is significantly higher over a much more immediate timeframe, my judgement is that the risk of offering 2 weeks of extra XRT to those at highest risk of contracting fatal COVID, in those that are at lowest risk of relapse and breast cancer fatality, is not warranted</a:t>
            </a:r>
          </a:p>
          <a:p>
            <a:pPr lvl="1"/>
            <a:endParaRPr lang="en-US" dirty="0"/>
          </a:p>
        </p:txBody>
      </p:sp>
      <p:sp>
        <p:nvSpPr>
          <p:cNvPr id="4" name="TextBox 3">
            <a:extLst>
              <a:ext uri="{FF2B5EF4-FFF2-40B4-BE49-F238E27FC236}">
                <a16:creationId xmlns:a16="http://schemas.microsoft.com/office/drawing/2014/main" id="{14C7B430-12BF-774D-A93E-C095E3F24E9B}"/>
              </a:ext>
            </a:extLst>
          </p:cNvPr>
          <p:cNvSpPr txBox="1"/>
          <p:nvPr/>
        </p:nvSpPr>
        <p:spPr>
          <a:xfrm>
            <a:off x="1022555" y="467032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45203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7F294-0E04-6C48-89CF-21442B8B0E37}"/>
              </a:ext>
            </a:extLst>
          </p:cNvPr>
          <p:cNvSpPr>
            <a:spLocks noGrp="1"/>
          </p:cNvSpPr>
          <p:nvPr>
            <p:ph type="title"/>
          </p:nvPr>
        </p:nvSpPr>
        <p:spPr/>
        <p:txBody>
          <a:bodyPr/>
          <a:lstStyle/>
          <a:p>
            <a:r>
              <a:rPr lang="en-US" dirty="0"/>
              <a:t>But Jordan, why can’t we just delay treatment?</a:t>
            </a:r>
          </a:p>
        </p:txBody>
      </p:sp>
      <p:sp>
        <p:nvSpPr>
          <p:cNvPr id="3" name="Content Placeholder 2">
            <a:extLst>
              <a:ext uri="{FF2B5EF4-FFF2-40B4-BE49-F238E27FC236}">
                <a16:creationId xmlns:a16="http://schemas.microsoft.com/office/drawing/2014/main" id="{DFDE47B2-BC40-244F-8422-2017CB82B7E1}"/>
              </a:ext>
            </a:extLst>
          </p:cNvPr>
          <p:cNvSpPr>
            <a:spLocks noGrp="1"/>
          </p:cNvSpPr>
          <p:nvPr>
            <p:ph idx="1"/>
          </p:nvPr>
        </p:nvSpPr>
        <p:spPr/>
        <p:txBody>
          <a:bodyPr/>
          <a:lstStyle/>
          <a:p>
            <a:r>
              <a:rPr lang="en-US" dirty="0"/>
              <a:t>Vaccines probably won’t be prevalent still for next 4-6 months… outside the window of most effective XRT</a:t>
            </a:r>
          </a:p>
          <a:p>
            <a:pPr lvl="1"/>
            <a:r>
              <a:rPr lang="en-US" dirty="0"/>
              <a:t>But as we get closer to, or if someone has a date for their second dose, then it becomes an option…</a:t>
            </a:r>
          </a:p>
        </p:txBody>
      </p:sp>
    </p:spTree>
    <p:extLst>
      <p:ext uri="{BB962C8B-B14F-4D97-AF65-F5344CB8AC3E}">
        <p14:creationId xmlns:p14="http://schemas.microsoft.com/office/powerpoint/2010/main" val="549383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D6DE-17C7-1D4D-867A-DCB490503541}"/>
              </a:ext>
            </a:extLst>
          </p:cNvPr>
          <p:cNvSpPr>
            <a:spLocks noGrp="1"/>
          </p:cNvSpPr>
          <p:nvPr>
            <p:ph type="title"/>
          </p:nvPr>
        </p:nvSpPr>
        <p:spPr/>
        <p:txBody>
          <a:bodyPr/>
          <a:lstStyle/>
          <a:p>
            <a:r>
              <a:rPr lang="en-US" dirty="0"/>
              <a:t>Thank you for listening to my soliloquy</a:t>
            </a:r>
          </a:p>
        </p:txBody>
      </p:sp>
      <p:sp>
        <p:nvSpPr>
          <p:cNvPr id="3" name="Content Placeholder 2">
            <a:extLst>
              <a:ext uri="{FF2B5EF4-FFF2-40B4-BE49-F238E27FC236}">
                <a16:creationId xmlns:a16="http://schemas.microsoft.com/office/drawing/2014/main" id="{3CA2C483-9F32-F34C-A428-9B95F0AB776B}"/>
              </a:ext>
            </a:extLst>
          </p:cNvPr>
          <p:cNvSpPr>
            <a:spLocks noGrp="1"/>
          </p:cNvSpPr>
          <p:nvPr>
            <p:ph idx="1"/>
          </p:nvPr>
        </p:nvSpPr>
        <p:spPr/>
        <p:txBody>
          <a:bodyPr/>
          <a:lstStyle/>
          <a:p>
            <a:r>
              <a:rPr lang="en-US" dirty="0"/>
              <a:t>Don’t forget to like and subscribe to my </a:t>
            </a:r>
            <a:r>
              <a:rPr lang="en-US" dirty="0" err="1"/>
              <a:t>powerpoint</a:t>
            </a:r>
            <a:r>
              <a:rPr lang="en-US" dirty="0"/>
              <a:t> channel, and </a:t>
            </a:r>
            <a:r>
              <a:rPr lang="en-US"/>
              <a:t>check out my other videos:</a:t>
            </a:r>
            <a:endParaRPr lang="en-US" dirty="0"/>
          </a:p>
          <a:p>
            <a:pPr lvl="1"/>
            <a:r>
              <a:rPr lang="en-US" dirty="0"/>
              <a:t>Risk analysis – how to go on tangents and still have fun</a:t>
            </a:r>
          </a:p>
          <a:p>
            <a:pPr lvl="1"/>
            <a:r>
              <a:rPr lang="en-US" dirty="0"/>
              <a:t>Decimal points and percentages – double checking them sometimes still isn’t enough to prevent headaches</a:t>
            </a:r>
          </a:p>
          <a:p>
            <a:pPr lvl="1"/>
            <a:r>
              <a:rPr lang="en-US" dirty="0"/>
              <a:t>Can’t we just vaccinate at the time of biopsy and surgery, so that they’re immune by the time of radiotherapy anyways? A song in two parts.</a:t>
            </a:r>
          </a:p>
          <a:p>
            <a:pPr lvl="1"/>
            <a:endParaRPr lang="en-US" dirty="0"/>
          </a:p>
        </p:txBody>
      </p:sp>
    </p:spTree>
    <p:extLst>
      <p:ext uri="{BB962C8B-B14F-4D97-AF65-F5344CB8AC3E}">
        <p14:creationId xmlns:p14="http://schemas.microsoft.com/office/powerpoint/2010/main" val="251115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B26D4-C3CD-6542-A022-6BF9E5BD9F59}"/>
              </a:ext>
            </a:extLst>
          </p:cNvPr>
          <p:cNvSpPr>
            <a:spLocks noGrp="1"/>
          </p:cNvSpPr>
          <p:nvPr>
            <p:ph type="title"/>
          </p:nvPr>
        </p:nvSpPr>
        <p:spPr/>
        <p:txBody>
          <a:bodyPr/>
          <a:lstStyle/>
          <a:p>
            <a:r>
              <a:rPr lang="en-US" dirty="0"/>
              <a:t>The ‘Choosing Wisely Population’</a:t>
            </a:r>
          </a:p>
        </p:txBody>
      </p:sp>
      <p:sp>
        <p:nvSpPr>
          <p:cNvPr id="3" name="Content Placeholder 2">
            <a:extLst>
              <a:ext uri="{FF2B5EF4-FFF2-40B4-BE49-F238E27FC236}">
                <a16:creationId xmlns:a16="http://schemas.microsoft.com/office/drawing/2014/main" id="{0DB0BE9D-EC0A-C949-ABE6-D05D9ACDCBB3}"/>
              </a:ext>
            </a:extLst>
          </p:cNvPr>
          <p:cNvSpPr>
            <a:spLocks noGrp="1"/>
          </p:cNvSpPr>
          <p:nvPr>
            <p:ph sz="half" idx="1"/>
          </p:nvPr>
        </p:nvSpPr>
        <p:spPr/>
        <p:txBody>
          <a:bodyPr>
            <a:normAutofit fontScale="92500" lnSpcReduction="20000"/>
          </a:bodyPr>
          <a:lstStyle/>
          <a:p>
            <a:r>
              <a:rPr lang="en-US" dirty="0"/>
              <a:t>Society of Surgical Oncology in 2016 released their Choosing Wisely guideline</a:t>
            </a:r>
          </a:p>
          <a:p>
            <a:pPr lvl="1"/>
            <a:r>
              <a:rPr lang="en-US" dirty="0"/>
              <a:t>“</a:t>
            </a:r>
            <a:r>
              <a:rPr lang="en-US" b="1" dirty="0"/>
              <a:t>Don’t routinely use sentinel node biopsy in clinically node negative women ≥70 years of age with early stage hormone receptor positive, HER2 negative invasive breast cancer”</a:t>
            </a:r>
            <a:endParaRPr lang="en-US" dirty="0"/>
          </a:p>
        </p:txBody>
      </p:sp>
      <p:sp>
        <p:nvSpPr>
          <p:cNvPr id="4" name="Content Placeholder 3">
            <a:extLst>
              <a:ext uri="{FF2B5EF4-FFF2-40B4-BE49-F238E27FC236}">
                <a16:creationId xmlns:a16="http://schemas.microsoft.com/office/drawing/2014/main" id="{2E382993-2605-6946-A096-45D5BA9EFFC2}"/>
              </a:ext>
            </a:extLst>
          </p:cNvPr>
          <p:cNvSpPr>
            <a:spLocks noGrp="1"/>
          </p:cNvSpPr>
          <p:nvPr>
            <p:ph sz="half" idx="2"/>
          </p:nvPr>
        </p:nvSpPr>
        <p:spPr/>
        <p:txBody>
          <a:bodyPr>
            <a:normAutofit fontScale="92500" lnSpcReduction="20000"/>
          </a:bodyPr>
          <a:lstStyle/>
          <a:p>
            <a:r>
              <a:rPr lang="en-CA" dirty="0"/>
              <a:t>Endocrine therapy is standard for all patients with hormone receptor positive disease. The omission of sentinel lymph node biopsy in clinically node negative women ≥70 years of age treated with endocrine therapy does not result in increased rates of locoregional recurrence and does not impact breast cancer mortality. Patients ≥ 70 years of age with early stage hormone receptor positive, HER2 negative breast cancer and no palpable axillary lymph nodes can be safely treated without axillary staging. Axillary staging can be individually considered, if the results may impact radiation recommendations and systemic therapy decisions.</a:t>
            </a:r>
            <a:endParaRPr lang="en-US" dirty="0"/>
          </a:p>
        </p:txBody>
      </p:sp>
    </p:spTree>
    <p:extLst>
      <p:ext uri="{BB962C8B-B14F-4D97-AF65-F5344CB8AC3E}">
        <p14:creationId xmlns:p14="http://schemas.microsoft.com/office/powerpoint/2010/main" val="2523111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75F68-9481-8E4C-9B26-541A3354E92A}"/>
              </a:ext>
            </a:extLst>
          </p:cNvPr>
          <p:cNvSpPr>
            <a:spLocks noGrp="1"/>
          </p:cNvSpPr>
          <p:nvPr>
            <p:ph type="title"/>
          </p:nvPr>
        </p:nvSpPr>
        <p:spPr/>
        <p:txBody>
          <a:bodyPr/>
          <a:lstStyle/>
          <a:p>
            <a:r>
              <a:rPr lang="en-US" dirty="0"/>
              <a:t>Sources for statement</a:t>
            </a:r>
          </a:p>
        </p:txBody>
      </p:sp>
      <p:sp>
        <p:nvSpPr>
          <p:cNvPr id="3" name="Content Placeholder 2">
            <a:extLst>
              <a:ext uri="{FF2B5EF4-FFF2-40B4-BE49-F238E27FC236}">
                <a16:creationId xmlns:a16="http://schemas.microsoft.com/office/drawing/2014/main" id="{78A3F884-B749-7E4A-9C9F-306F99AF8921}"/>
              </a:ext>
            </a:extLst>
          </p:cNvPr>
          <p:cNvSpPr>
            <a:spLocks noGrp="1"/>
          </p:cNvSpPr>
          <p:nvPr>
            <p:ph sz="half" idx="1"/>
          </p:nvPr>
        </p:nvSpPr>
        <p:spPr/>
        <p:txBody>
          <a:bodyPr/>
          <a:lstStyle/>
          <a:p>
            <a:r>
              <a:rPr lang="en-US" dirty="0"/>
              <a:t>Long term </a:t>
            </a:r>
            <a:r>
              <a:rPr lang="en-US" dirty="0" err="1"/>
              <a:t>followup</a:t>
            </a:r>
            <a:r>
              <a:rPr lang="en-US" dirty="0"/>
              <a:t> of CALGB9343</a:t>
            </a:r>
          </a:p>
        </p:txBody>
      </p:sp>
      <p:pic>
        <p:nvPicPr>
          <p:cNvPr id="6" name="Content Placeholder 5" descr="Table&#10;&#10;Description automatically generated">
            <a:extLst>
              <a:ext uri="{FF2B5EF4-FFF2-40B4-BE49-F238E27FC236}">
                <a16:creationId xmlns:a16="http://schemas.microsoft.com/office/drawing/2014/main" id="{6413C70E-36D4-3845-8651-997E298D8DA2}"/>
              </a:ext>
            </a:extLst>
          </p:cNvPr>
          <p:cNvPicPr>
            <a:picLocks noGrp="1" noChangeAspect="1"/>
          </p:cNvPicPr>
          <p:nvPr>
            <p:ph sz="half" idx="2"/>
          </p:nvPr>
        </p:nvPicPr>
        <p:blipFill>
          <a:blip r:embed="rId2"/>
          <a:stretch>
            <a:fillRect/>
          </a:stretch>
        </p:blipFill>
        <p:spPr>
          <a:xfrm>
            <a:off x="7585172" y="2025525"/>
            <a:ext cx="4041541" cy="2806949"/>
          </a:xfrm>
        </p:spPr>
      </p:pic>
      <p:sp>
        <p:nvSpPr>
          <p:cNvPr id="7" name="Rectangle 6">
            <a:extLst>
              <a:ext uri="{FF2B5EF4-FFF2-40B4-BE49-F238E27FC236}">
                <a16:creationId xmlns:a16="http://schemas.microsoft.com/office/drawing/2014/main" id="{AD685676-B7F6-DE4E-B222-28B1BF779096}"/>
              </a:ext>
            </a:extLst>
          </p:cNvPr>
          <p:cNvSpPr/>
          <p:nvPr/>
        </p:nvSpPr>
        <p:spPr>
          <a:xfrm>
            <a:off x="7912359" y="3153747"/>
            <a:ext cx="3592286" cy="36389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9617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75F68-9481-8E4C-9B26-541A3354E92A}"/>
              </a:ext>
            </a:extLst>
          </p:cNvPr>
          <p:cNvSpPr>
            <a:spLocks noGrp="1"/>
          </p:cNvSpPr>
          <p:nvPr>
            <p:ph type="title"/>
          </p:nvPr>
        </p:nvSpPr>
        <p:spPr/>
        <p:txBody>
          <a:bodyPr/>
          <a:lstStyle/>
          <a:p>
            <a:r>
              <a:rPr lang="en-US" dirty="0"/>
              <a:t>Sources for statement</a:t>
            </a:r>
          </a:p>
        </p:txBody>
      </p:sp>
      <p:sp>
        <p:nvSpPr>
          <p:cNvPr id="3" name="Content Placeholder 2">
            <a:extLst>
              <a:ext uri="{FF2B5EF4-FFF2-40B4-BE49-F238E27FC236}">
                <a16:creationId xmlns:a16="http://schemas.microsoft.com/office/drawing/2014/main" id="{78A3F884-B749-7E4A-9C9F-306F99AF8921}"/>
              </a:ext>
            </a:extLst>
          </p:cNvPr>
          <p:cNvSpPr>
            <a:spLocks noGrp="1"/>
          </p:cNvSpPr>
          <p:nvPr>
            <p:ph sz="half" idx="1"/>
          </p:nvPr>
        </p:nvSpPr>
        <p:spPr/>
        <p:txBody>
          <a:bodyPr/>
          <a:lstStyle/>
          <a:p>
            <a:r>
              <a:rPr lang="en-US" dirty="0"/>
              <a:t>Axillary dissection versus no axillary dissection in elderly patients with breast cancer and no palpable axillary nodes: results after 15 years of follow-up, </a:t>
            </a:r>
            <a:r>
              <a:rPr lang="en-US" dirty="0" err="1"/>
              <a:t>Martelli</a:t>
            </a:r>
            <a:r>
              <a:rPr lang="en-US" dirty="0"/>
              <a:t> G et al, 2011</a:t>
            </a:r>
          </a:p>
          <a:p>
            <a:r>
              <a:rPr lang="en-US" dirty="0"/>
              <a:t>RT was given to breast alone at discretion of rad </a:t>
            </a:r>
            <a:r>
              <a:rPr lang="en-US" dirty="0" err="1"/>
              <a:t>onc</a:t>
            </a:r>
            <a:r>
              <a:rPr lang="en-US" dirty="0"/>
              <a:t>, not axilla</a:t>
            </a:r>
          </a:p>
        </p:txBody>
      </p:sp>
      <p:pic>
        <p:nvPicPr>
          <p:cNvPr id="9" name="Content Placeholder 8" descr="Chart&#10;&#10;Description automatically generated">
            <a:extLst>
              <a:ext uri="{FF2B5EF4-FFF2-40B4-BE49-F238E27FC236}">
                <a16:creationId xmlns:a16="http://schemas.microsoft.com/office/drawing/2014/main" id="{C8B554AB-58A0-6B45-AA96-2670580F6894}"/>
              </a:ext>
            </a:extLst>
          </p:cNvPr>
          <p:cNvPicPr>
            <a:picLocks noGrp="1" noChangeAspect="1"/>
          </p:cNvPicPr>
          <p:nvPr>
            <p:ph sz="half" idx="2"/>
          </p:nvPr>
        </p:nvPicPr>
        <p:blipFill>
          <a:blip r:embed="rId2"/>
          <a:stretch>
            <a:fillRect/>
          </a:stretch>
        </p:blipFill>
        <p:spPr>
          <a:xfrm>
            <a:off x="7084859" y="868680"/>
            <a:ext cx="5057631" cy="2189330"/>
          </a:xfrm>
        </p:spPr>
      </p:pic>
      <p:pic>
        <p:nvPicPr>
          <p:cNvPr id="11" name="Picture 10" descr="Chart, line chart&#10;&#10;Description automatically generated">
            <a:extLst>
              <a:ext uri="{FF2B5EF4-FFF2-40B4-BE49-F238E27FC236}">
                <a16:creationId xmlns:a16="http://schemas.microsoft.com/office/drawing/2014/main" id="{7568AEA3-BBB9-7F42-961B-491CBD0865D8}"/>
              </a:ext>
            </a:extLst>
          </p:cNvPr>
          <p:cNvPicPr>
            <a:picLocks noChangeAspect="1"/>
          </p:cNvPicPr>
          <p:nvPr/>
        </p:nvPicPr>
        <p:blipFill>
          <a:blip r:embed="rId3"/>
          <a:stretch>
            <a:fillRect/>
          </a:stretch>
        </p:blipFill>
        <p:spPr>
          <a:xfrm>
            <a:off x="7305439" y="3585643"/>
            <a:ext cx="4837051" cy="2189330"/>
          </a:xfrm>
          <a:prstGeom prst="rect">
            <a:avLst/>
          </a:prstGeom>
        </p:spPr>
      </p:pic>
    </p:spTree>
    <p:extLst>
      <p:ext uri="{BB962C8B-B14F-4D97-AF65-F5344CB8AC3E}">
        <p14:creationId xmlns:p14="http://schemas.microsoft.com/office/powerpoint/2010/main" val="4009545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75F68-9481-8E4C-9B26-541A3354E92A}"/>
              </a:ext>
            </a:extLst>
          </p:cNvPr>
          <p:cNvSpPr>
            <a:spLocks noGrp="1"/>
          </p:cNvSpPr>
          <p:nvPr>
            <p:ph type="title"/>
          </p:nvPr>
        </p:nvSpPr>
        <p:spPr/>
        <p:txBody>
          <a:bodyPr/>
          <a:lstStyle/>
          <a:p>
            <a:r>
              <a:rPr lang="en-US" dirty="0"/>
              <a:t>Sources for statement</a:t>
            </a:r>
          </a:p>
        </p:txBody>
      </p:sp>
      <p:sp>
        <p:nvSpPr>
          <p:cNvPr id="3" name="Content Placeholder 2">
            <a:extLst>
              <a:ext uri="{FF2B5EF4-FFF2-40B4-BE49-F238E27FC236}">
                <a16:creationId xmlns:a16="http://schemas.microsoft.com/office/drawing/2014/main" id="{78A3F884-B749-7E4A-9C9F-306F99AF8921}"/>
              </a:ext>
            </a:extLst>
          </p:cNvPr>
          <p:cNvSpPr>
            <a:spLocks noGrp="1"/>
          </p:cNvSpPr>
          <p:nvPr>
            <p:ph sz="half" idx="1"/>
          </p:nvPr>
        </p:nvSpPr>
        <p:spPr/>
        <p:txBody>
          <a:bodyPr/>
          <a:lstStyle/>
          <a:p>
            <a:r>
              <a:rPr lang="en-US" dirty="0"/>
              <a:t>Randomized trial comparing axillary clearance versus no axillary clearance in older patients with breast cancer: first results of International Breast Cancer Study Group Trial 10-93, </a:t>
            </a:r>
            <a:r>
              <a:rPr lang="en-US" dirty="0" err="1"/>
              <a:t>Rudenstam</a:t>
            </a:r>
            <a:r>
              <a:rPr lang="en-US" dirty="0"/>
              <a:t> CM et al</a:t>
            </a:r>
          </a:p>
        </p:txBody>
      </p:sp>
      <p:pic>
        <p:nvPicPr>
          <p:cNvPr id="7" name="Content Placeholder 6" descr="A picture containing chart&#10;&#10;Description automatically generated">
            <a:extLst>
              <a:ext uri="{FF2B5EF4-FFF2-40B4-BE49-F238E27FC236}">
                <a16:creationId xmlns:a16="http://schemas.microsoft.com/office/drawing/2014/main" id="{53623721-22EF-1B4F-9838-435F5F7D942E}"/>
              </a:ext>
            </a:extLst>
          </p:cNvPr>
          <p:cNvPicPr>
            <a:picLocks noGrp="1" noChangeAspect="1"/>
          </p:cNvPicPr>
          <p:nvPr>
            <p:ph sz="half" idx="2"/>
          </p:nvPr>
        </p:nvPicPr>
        <p:blipFill rotWithShape="1">
          <a:blip r:embed="rId2"/>
          <a:srcRect r="26556"/>
          <a:stretch/>
        </p:blipFill>
        <p:spPr>
          <a:xfrm>
            <a:off x="7432786" y="2155049"/>
            <a:ext cx="4685968" cy="2839739"/>
          </a:xfrm>
        </p:spPr>
      </p:pic>
      <p:sp>
        <p:nvSpPr>
          <p:cNvPr id="8" name="TextBox 7">
            <a:extLst>
              <a:ext uri="{FF2B5EF4-FFF2-40B4-BE49-F238E27FC236}">
                <a16:creationId xmlns:a16="http://schemas.microsoft.com/office/drawing/2014/main" id="{3CC675A8-2553-F345-BA3F-BE4357FFF369}"/>
              </a:ext>
            </a:extLst>
          </p:cNvPr>
          <p:cNvSpPr txBox="1"/>
          <p:nvPr/>
        </p:nvSpPr>
        <p:spPr>
          <a:xfrm>
            <a:off x="7570839" y="5279923"/>
            <a:ext cx="2467896" cy="646331"/>
          </a:xfrm>
          <a:prstGeom prst="rect">
            <a:avLst/>
          </a:prstGeom>
          <a:noFill/>
        </p:spPr>
        <p:txBody>
          <a:bodyPr wrap="square" rtlCol="0">
            <a:spAutoFit/>
          </a:bodyPr>
          <a:lstStyle/>
          <a:p>
            <a:r>
              <a:rPr lang="en-US" dirty="0"/>
              <a:t>Left: DFS</a:t>
            </a:r>
          </a:p>
          <a:p>
            <a:r>
              <a:rPr lang="en-US" dirty="0"/>
              <a:t>Right: OS</a:t>
            </a:r>
          </a:p>
        </p:txBody>
      </p:sp>
    </p:spTree>
    <p:extLst>
      <p:ext uri="{BB962C8B-B14F-4D97-AF65-F5344CB8AC3E}">
        <p14:creationId xmlns:p14="http://schemas.microsoft.com/office/powerpoint/2010/main" val="4123527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75F68-9481-8E4C-9B26-541A3354E92A}"/>
              </a:ext>
            </a:extLst>
          </p:cNvPr>
          <p:cNvSpPr>
            <a:spLocks noGrp="1"/>
          </p:cNvSpPr>
          <p:nvPr>
            <p:ph type="title"/>
          </p:nvPr>
        </p:nvSpPr>
        <p:spPr/>
        <p:txBody>
          <a:bodyPr/>
          <a:lstStyle/>
          <a:p>
            <a:r>
              <a:rPr lang="en-US" dirty="0"/>
              <a:t>Sources for statement</a:t>
            </a:r>
          </a:p>
        </p:txBody>
      </p:sp>
      <p:sp>
        <p:nvSpPr>
          <p:cNvPr id="3" name="Content Placeholder 2">
            <a:extLst>
              <a:ext uri="{FF2B5EF4-FFF2-40B4-BE49-F238E27FC236}">
                <a16:creationId xmlns:a16="http://schemas.microsoft.com/office/drawing/2014/main" id="{78A3F884-B749-7E4A-9C9F-306F99AF8921}"/>
              </a:ext>
            </a:extLst>
          </p:cNvPr>
          <p:cNvSpPr>
            <a:spLocks noGrp="1"/>
          </p:cNvSpPr>
          <p:nvPr>
            <p:ph sz="half" idx="1"/>
          </p:nvPr>
        </p:nvSpPr>
        <p:spPr/>
        <p:txBody>
          <a:bodyPr/>
          <a:lstStyle/>
          <a:p>
            <a:r>
              <a:rPr lang="en-US" dirty="0"/>
              <a:t>Not performing a sentinel node biopsy for older patients with early-stage invasive breast cancer, Chung et al</a:t>
            </a:r>
          </a:p>
        </p:txBody>
      </p:sp>
      <p:sp>
        <p:nvSpPr>
          <p:cNvPr id="5" name="Content Placeholder 4">
            <a:extLst>
              <a:ext uri="{FF2B5EF4-FFF2-40B4-BE49-F238E27FC236}">
                <a16:creationId xmlns:a16="http://schemas.microsoft.com/office/drawing/2014/main" id="{B42CE239-A590-6F4C-A5B0-63234CA48BD1}"/>
              </a:ext>
            </a:extLst>
          </p:cNvPr>
          <p:cNvSpPr>
            <a:spLocks noGrp="1"/>
          </p:cNvSpPr>
          <p:nvPr>
            <p:ph sz="half" idx="2"/>
          </p:nvPr>
        </p:nvSpPr>
        <p:spPr/>
        <p:txBody>
          <a:bodyPr/>
          <a:lstStyle/>
          <a:p>
            <a:r>
              <a:rPr lang="en-US" dirty="0"/>
              <a:t>140 patients treated with BCS without SLNB</a:t>
            </a:r>
          </a:p>
          <a:p>
            <a:pPr lvl="1"/>
            <a:r>
              <a:rPr lang="en-US" dirty="0"/>
              <a:t>98% no chemo</a:t>
            </a:r>
          </a:p>
          <a:p>
            <a:pPr lvl="1"/>
            <a:r>
              <a:rPr lang="en-US" dirty="0"/>
              <a:t>76% no RT</a:t>
            </a:r>
          </a:p>
          <a:p>
            <a:pPr lvl="1"/>
            <a:r>
              <a:rPr lang="en-US" dirty="0"/>
              <a:t>41% no endocrine therapy</a:t>
            </a:r>
          </a:p>
          <a:p>
            <a:pPr lvl="1"/>
            <a:r>
              <a:rPr lang="en-US" dirty="0"/>
              <a:t>MFU 4.5 years</a:t>
            </a:r>
          </a:p>
          <a:p>
            <a:pPr lvl="1"/>
            <a:r>
              <a:rPr lang="en-US" dirty="0"/>
              <a:t>Median age 83 years</a:t>
            </a:r>
          </a:p>
          <a:p>
            <a:pPr lvl="1"/>
            <a:r>
              <a:rPr lang="en-US" dirty="0"/>
              <a:t>T1 74%</a:t>
            </a:r>
          </a:p>
          <a:p>
            <a:r>
              <a:rPr lang="en-US" dirty="0"/>
              <a:t>Events	</a:t>
            </a:r>
          </a:p>
          <a:p>
            <a:pPr lvl="1"/>
            <a:r>
              <a:rPr lang="en-US" dirty="0"/>
              <a:t>1 axillary recurrence (trip negative)</a:t>
            </a:r>
          </a:p>
          <a:p>
            <a:pPr lvl="1"/>
            <a:r>
              <a:rPr lang="en-US" dirty="0"/>
              <a:t>OS5 70%; BCSS5 96%</a:t>
            </a:r>
          </a:p>
          <a:p>
            <a:pPr lvl="1"/>
            <a:r>
              <a:rPr lang="en-US" dirty="0"/>
              <a:t>Most frequent cause of death: ischemic heart disease</a:t>
            </a:r>
          </a:p>
          <a:p>
            <a:pPr lvl="1"/>
            <a:endParaRPr lang="en-US" dirty="0"/>
          </a:p>
          <a:p>
            <a:pPr lvl="1"/>
            <a:endParaRPr lang="en-US" dirty="0"/>
          </a:p>
        </p:txBody>
      </p:sp>
    </p:spTree>
    <p:extLst>
      <p:ext uri="{BB962C8B-B14F-4D97-AF65-F5344CB8AC3E}">
        <p14:creationId xmlns:p14="http://schemas.microsoft.com/office/powerpoint/2010/main" val="3979160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BBF3EB-5EE5-644A-AB64-834DD87F4BFA}"/>
              </a:ext>
            </a:extLst>
          </p:cNvPr>
          <p:cNvSpPr>
            <a:spLocks noGrp="1"/>
          </p:cNvSpPr>
          <p:nvPr>
            <p:ph type="title"/>
          </p:nvPr>
        </p:nvSpPr>
        <p:spPr/>
        <p:txBody>
          <a:bodyPr/>
          <a:lstStyle/>
          <a:p>
            <a:r>
              <a:rPr lang="en-US" dirty="0"/>
              <a:t>What affects outcomes?</a:t>
            </a:r>
          </a:p>
        </p:txBody>
      </p:sp>
      <p:sp>
        <p:nvSpPr>
          <p:cNvPr id="6" name="Text Placeholder 5">
            <a:extLst>
              <a:ext uri="{FF2B5EF4-FFF2-40B4-BE49-F238E27FC236}">
                <a16:creationId xmlns:a16="http://schemas.microsoft.com/office/drawing/2014/main" id="{209591E4-1904-B748-9646-E36C56E05EB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72837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5B1B31-3A1E-CB47-926A-CF1A4619FCDE}"/>
              </a:ext>
            </a:extLst>
          </p:cNvPr>
          <p:cNvSpPr>
            <a:spLocks noGrp="1"/>
          </p:cNvSpPr>
          <p:nvPr>
            <p:ph type="title"/>
          </p:nvPr>
        </p:nvSpPr>
        <p:spPr/>
        <p:txBody>
          <a:bodyPr/>
          <a:lstStyle/>
          <a:p>
            <a:r>
              <a:rPr lang="en-US" dirty="0"/>
              <a:t>Outcomes (Big picture)</a:t>
            </a:r>
          </a:p>
        </p:txBody>
      </p:sp>
      <p:sp>
        <p:nvSpPr>
          <p:cNvPr id="5" name="Content Placeholder 4">
            <a:extLst>
              <a:ext uri="{FF2B5EF4-FFF2-40B4-BE49-F238E27FC236}">
                <a16:creationId xmlns:a16="http://schemas.microsoft.com/office/drawing/2014/main" id="{A25DE48B-881D-EC4B-9407-427CE5E95523}"/>
              </a:ext>
            </a:extLst>
          </p:cNvPr>
          <p:cNvSpPr>
            <a:spLocks noGrp="1"/>
          </p:cNvSpPr>
          <p:nvPr>
            <p:ph idx="1"/>
          </p:nvPr>
        </p:nvSpPr>
        <p:spPr/>
        <p:txBody>
          <a:bodyPr/>
          <a:lstStyle/>
          <a:p>
            <a:pPr marL="457200" indent="-457200">
              <a:buFont typeface="+mj-lt"/>
              <a:buAutoNum type="arabicPeriod"/>
            </a:pPr>
            <a:r>
              <a:rPr lang="en-US" dirty="0"/>
              <a:t>Volumes</a:t>
            </a:r>
          </a:p>
          <a:p>
            <a:pPr marL="457200" indent="-457200">
              <a:buFont typeface="+mj-lt"/>
              <a:buAutoNum type="arabicPeriod"/>
            </a:pPr>
            <a:r>
              <a:rPr lang="en-US" dirty="0"/>
              <a:t>Biology</a:t>
            </a:r>
          </a:p>
          <a:p>
            <a:pPr marL="457200" indent="-457200">
              <a:buFont typeface="+mj-lt"/>
              <a:buAutoNum type="arabicPeriod"/>
            </a:pPr>
            <a:r>
              <a:rPr lang="en-US" dirty="0"/>
              <a:t>Doses</a:t>
            </a:r>
          </a:p>
        </p:txBody>
      </p:sp>
    </p:spTree>
    <p:extLst>
      <p:ext uri="{BB962C8B-B14F-4D97-AF65-F5344CB8AC3E}">
        <p14:creationId xmlns:p14="http://schemas.microsoft.com/office/powerpoint/2010/main" val="1429474558"/>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1672</Words>
  <Application>Microsoft Macintosh PowerPoint</Application>
  <PresentationFormat>Widescreen</PresentationFormat>
  <Paragraphs>142</Paragraphs>
  <Slides>28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Corbel</vt:lpstr>
      <vt:lpstr>Wingdings 2</vt:lpstr>
      <vt:lpstr>Frame</vt:lpstr>
      <vt:lpstr>To Fast Forward or not to Fast Forward, or: How I learned to love 1 week of radiotherapy without SLNB</vt:lpstr>
      <vt:lpstr>Objectives</vt:lpstr>
      <vt:lpstr>The ‘Choosing Wisely Population’</vt:lpstr>
      <vt:lpstr>Sources for statement</vt:lpstr>
      <vt:lpstr>Sources for statement</vt:lpstr>
      <vt:lpstr>Sources for statement</vt:lpstr>
      <vt:lpstr>Sources for statement</vt:lpstr>
      <vt:lpstr>What affects outcomes?</vt:lpstr>
      <vt:lpstr>Outcomes (Big picture)</vt:lpstr>
      <vt:lpstr>Volumes</vt:lpstr>
      <vt:lpstr>Biology</vt:lpstr>
      <vt:lpstr>Doses</vt:lpstr>
      <vt:lpstr>Doses (cont.)</vt:lpstr>
      <vt:lpstr>Other pertinent questions</vt:lpstr>
      <vt:lpstr>What is the chance that there is (untreated) pN1 disease in the choosing wisely population?</vt:lpstr>
      <vt:lpstr>What is the chance that RT would impact occult pN+?</vt:lpstr>
      <vt:lpstr>What is the estimated absolute rate of women that might be harmed with unidentified pN1 with ineffective RT?</vt:lpstr>
      <vt:lpstr>What about COVID-19?</vt:lpstr>
      <vt:lpstr>Estimated risk of transmission with RT appointments?</vt:lpstr>
      <vt:lpstr>Estimating nosocomial COVID-19 risk</vt:lpstr>
      <vt:lpstr>Estimating nosocomial COVID-19 risk (cont.)</vt:lpstr>
      <vt:lpstr>Comparing relative risks</vt:lpstr>
      <vt:lpstr>Sensitivity analysis – is this over or underestimating?</vt:lpstr>
      <vt:lpstr>These are getting to be a lot of numbers…</vt:lpstr>
      <vt:lpstr>Comparing Hazards</vt:lpstr>
      <vt:lpstr>Choosing one or the other</vt:lpstr>
      <vt:lpstr>But Jordan, why can’t we just delay treatment?</vt:lpstr>
      <vt:lpstr>Thank you for listening to my soliloquy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Fast Forward or not to Fast Forward, or, How I learned to love 1 week of radiotherapy without SLNB</dc:title>
  <dc:creator>Jordan Stosky</dc:creator>
  <cp:lastModifiedBy>Jordan Stosky</cp:lastModifiedBy>
  <cp:revision>15</cp:revision>
  <dcterms:created xsi:type="dcterms:W3CDTF">2020-12-16T00:48:08Z</dcterms:created>
  <dcterms:modified xsi:type="dcterms:W3CDTF">2020-12-16T01:49:46Z</dcterms:modified>
</cp:coreProperties>
</file>