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71"/>
  </p:notesMasterIdLst>
  <p:sldIdLst>
    <p:sldId id="256" r:id="rId2"/>
    <p:sldId id="257" r:id="rId3"/>
    <p:sldId id="258" r:id="rId4"/>
    <p:sldId id="260" r:id="rId5"/>
    <p:sldId id="288" r:id="rId6"/>
    <p:sldId id="289" r:id="rId7"/>
    <p:sldId id="292" r:id="rId8"/>
    <p:sldId id="293" r:id="rId9"/>
    <p:sldId id="259" r:id="rId10"/>
    <p:sldId id="262" r:id="rId11"/>
    <p:sldId id="276" r:id="rId12"/>
    <p:sldId id="261" r:id="rId13"/>
    <p:sldId id="263" r:id="rId14"/>
    <p:sldId id="265" r:id="rId15"/>
    <p:sldId id="264" r:id="rId16"/>
    <p:sldId id="275" r:id="rId17"/>
    <p:sldId id="269" r:id="rId18"/>
    <p:sldId id="270" r:id="rId19"/>
    <p:sldId id="271" r:id="rId20"/>
    <p:sldId id="273" r:id="rId21"/>
    <p:sldId id="272" r:id="rId22"/>
    <p:sldId id="274" r:id="rId23"/>
    <p:sldId id="277" r:id="rId24"/>
    <p:sldId id="279" r:id="rId25"/>
    <p:sldId id="278" r:id="rId26"/>
    <p:sldId id="294" r:id="rId27"/>
    <p:sldId id="295" r:id="rId28"/>
    <p:sldId id="280" r:id="rId29"/>
    <p:sldId id="281" r:id="rId30"/>
    <p:sldId id="282" r:id="rId31"/>
    <p:sldId id="283" r:id="rId32"/>
    <p:sldId id="284" r:id="rId33"/>
    <p:sldId id="285" r:id="rId34"/>
    <p:sldId id="286" r:id="rId35"/>
    <p:sldId id="287" r:id="rId36"/>
    <p:sldId id="297" r:id="rId37"/>
    <p:sldId id="268" r:id="rId38"/>
    <p:sldId id="296" r:id="rId39"/>
    <p:sldId id="298" r:id="rId40"/>
    <p:sldId id="266" r:id="rId41"/>
    <p:sldId id="267" r:id="rId42"/>
    <p:sldId id="290" r:id="rId43"/>
    <p:sldId id="299" r:id="rId44"/>
    <p:sldId id="291" r:id="rId45"/>
    <p:sldId id="300" r:id="rId46"/>
    <p:sldId id="316" r:id="rId47"/>
    <p:sldId id="301" r:id="rId48"/>
    <p:sldId id="302" r:id="rId49"/>
    <p:sldId id="303" r:id="rId50"/>
    <p:sldId id="304" r:id="rId51"/>
    <p:sldId id="306" r:id="rId52"/>
    <p:sldId id="307" r:id="rId53"/>
    <p:sldId id="308" r:id="rId54"/>
    <p:sldId id="319" r:id="rId55"/>
    <p:sldId id="305" r:id="rId56"/>
    <p:sldId id="314" r:id="rId57"/>
    <p:sldId id="310" r:id="rId58"/>
    <p:sldId id="311" r:id="rId59"/>
    <p:sldId id="312" r:id="rId60"/>
    <p:sldId id="313" r:id="rId61"/>
    <p:sldId id="318" r:id="rId62"/>
    <p:sldId id="309" r:id="rId63"/>
    <p:sldId id="320" r:id="rId64"/>
    <p:sldId id="322" r:id="rId65"/>
    <p:sldId id="317" r:id="rId66"/>
    <p:sldId id="323" r:id="rId67"/>
    <p:sldId id="324" r:id="rId68"/>
    <p:sldId id="315" r:id="rId69"/>
    <p:sldId id="321"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60"/>
  </p:normalViewPr>
  <p:slideViewPr>
    <p:cSldViewPr snapToGrid="0" snapToObjects="1">
      <p:cViewPr>
        <p:scale>
          <a:sx n="70" d="100"/>
          <a:sy n="70" d="100"/>
        </p:scale>
        <p:origin x="154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4B6B1-4776-D645-AE1B-772540532F1C}" type="datetimeFigureOut">
              <a:rPr lang="en-US" smtClean="0"/>
              <a:t>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EDAC3-3FF6-EA41-8425-5064DDB94580}" type="slidenum">
              <a:rPr lang="en-US" smtClean="0"/>
              <a:t>‹#›</a:t>
            </a:fld>
            <a:endParaRPr lang="en-US"/>
          </a:p>
        </p:txBody>
      </p:sp>
    </p:spTree>
    <p:extLst>
      <p:ext uri="{BB962C8B-B14F-4D97-AF65-F5344CB8AC3E}">
        <p14:creationId xmlns:p14="http://schemas.microsoft.com/office/powerpoint/2010/main" val="350640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First, let’s talk about Florence</a:t>
            </a:r>
          </a:p>
          <a:p>
            <a:pPr marL="171450" indent="-171450">
              <a:buFont typeface="Arial" panose="020B0604020202020204" pitchFamily="34" charset="0"/>
              <a:buChar char="•"/>
            </a:pPr>
            <a:r>
              <a:rPr lang="en-US" dirty="0"/>
              <a:t>Central Italy, capital city of the Tuscany region</a:t>
            </a:r>
          </a:p>
          <a:p>
            <a:pPr marL="171450" indent="-171450">
              <a:buFont typeface="Arial" panose="020B0604020202020204" pitchFamily="34" charset="0"/>
              <a:buChar char="•"/>
            </a:pPr>
            <a:r>
              <a:rPr lang="en-US" dirty="0"/>
              <a:t>383,000 population in 201, 1.5 million in greater Florence region</a:t>
            </a:r>
          </a:p>
          <a:p>
            <a:pPr marL="171450" indent="-171450">
              <a:buFont typeface="Arial" panose="020B0604020202020204" pitchFamily="34" charset="0"/>
              <a:buChar char="•"/>
            </a:pPr>
            <a:r>
              <a:rPr lang="en-US" dirty="0"/>
              <a:t>First established by Julius Caesar in 59 BC</a:t>
            </a:r>
          </a:p>
          <a:p>
            <a:pPr marL="171450" indent="-171450">
              <a:buFont typeface="Arial" panose="020B0604020202020204" pitchFamily="34" charset="0"/>
              <a:buChar char="•"/>
            </a:pPr>
            <a:r>
              <a:rPr lang="en-US" dirty="0"/>
              <a:t>Birthplace of the Italian renaissance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A9EDAC3-3FF6-EA41-8425-5064DDB94580}" type="slidenum">
              <a:rPr lang="en-US" smtClean="0"/>
              <a:t>4</a:t>
            </a:fld>
            <a:endParaRPr lang="en-US"/>
          </a:p>
        </p:txBody>
      </p:sp>
    </p:spTree>
    <p:extLst>
      <p:ext uri="{BB962C8B-B14F-4D97-AF65-F5344CB8AC3E}">
        <p14:creationId xmlns:p14="http://schemas.microsoft.com/office/powerpoint/2010/main" val="311094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Analyzed ITT, also </a:t>
            </a:r>
            <a:r>
              <a:rPr lang="en-US" dirty="0" err="1"/>
              <a:t>reanalzyed</a:t>
            </a:r>
            <a:r>
              <a:rPr lang="en-US" dirty="0"/>
              <a:t> per protocol for variance</a:t>
            </a:r>
          </a:p>
          <a:p>
            <a:r>
              <a:rPr lang="en-US" dirty="0"/>
              <a:t>Absolute difference is 1.2%</a:t>
            </a:r>
          </a:p>
          <a:p>
            <a:endParaRPr lang="en-US" dirty="0"/>
          </a:p>
          <a:p>
            <a:r>
              <a:rPr lang="en-US" dirty="0"/>
              <a:t>Within the noninferiority margin</a:t>
            </a:r>
          </a:p>
        </p:txBody>
      </p:sp>
      <p:sp>
        <p:nvSpPr>
          <p:cNvPr id="4" name="Slide Number Placeholder 3"/>
          <p:cNvSpPr>
            <a:spLocks noGrp="1"/>
          </p:cNvSpPr>
          <p:nvPr>
            <p:ph type="sldNum" sz="quarter" idx="5"/>
          </p:nvPr>
        </p:nvSpPr>
        <p:spPr/>
        <p:txBody>
          <a:bodyPr/>
          <a:lstStyle/>
          <a:p>
            <a:fld id="{EA9EDAC3-3FF6-EA41-8425-5064DDB94580}" type="slidenum">
              <a:rPr lang="en-US" smtClean="0"/>
              <a:t>28</a:t>
            </a:fld>
            <a:endParaRPr lang="en-US"/>
          </a:p>
        </p:txBody>
      </p:sp>
    </p:spTree>
    <p:extLst>
      <p:ext uri="{BB962C8B-B14F-4D97-AF65-F5344CB8AC3E}">
        <p14:creationId xmlns:p14="http://schemas.microsoft.com/office/powerpoint/2010/main" val="2697180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Absolute difference was 0.8%</a:t>
            </a:r>
          </a:p>
        </p:txBody>
      </p:sp>
      <p:sp>
        <p:nvSpPr>
          <p:cNvPr id="4" name="Slide Number Placeholder 3"/>
          <p:cNvSpPr>
            <a:spLocks noGrp="1"/>
          </p:cNvSpPr>
          <p:nvPr>
            <p:ph type="sldNum" sz="quarter" idx="5"/>
          </p:nvPr>
        </p:nvSpPr>
        <p:spPr/>
        <p:txBody>
          <a:bodyPr/>
          <a:lstStyle/>
          <a:p>
            <a:fld id="{EA9EDAC3-3FF6-EA41-8425-5064DDB94580}" type="slidenum">
              <a:rPr lang="en-US" smtClean="0"/>
              <a:t>29</a:t>
            </a:fld>
            <a:endParaRPr lang="en-US"/>
          </a:p>
        </p:txBody>
      </p:sp>
    </p:spTree>
    <p:extLst>
      <p:ext uri="{BB962C8B-B14F-4D97-AF65-F5344CB8AC3E}">
        <p14:creationId xmlns:p14="http://schemas.microsoft.com/office/powerpoint/2010/main" val="2058998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Absolute difference is 0.3%</a:t>
            </a:r>
          </a:p>
        </p:txBody>
      </p:sp>
      <p:sp>
        <p:nvSpPr>
          <p:cNvPr id="4" name="Slide Number Placeholder 3"/>
          <p:cNvSpPr>
            <a:spLocks noGrp="1"/>
          </p:cNvSpPr>
          <p:nvPr>
            <p:ph type="sldNum" sz="quarter" idx="5"/>
          </p:nvPr>
        </p:nvSpPr>
        <p:spPr/>
        <p:txBody>
          <a:bodyPr/>
          <a:lstStyle/>
          <a:p>
            <a:fld id="{EA9EDAC3-3FF6-EA41-8425-5064DDB94580}" type="slidenum">
              <a:rPr lang="en-US" smtClean="0"/>
              <a:t>30</a:t>
            </a:fld>
            <a:endParaRPr lang="en-US"/>
          </a:p>
        </p:txBody>
      </p:sp>
    </p:spTree>
    <p:extLst>
      <p:ext uri="{BB962C8B-B14F-4D97-AF65-F5344CB8AC3E}">
        <p14:creationId xmlns:p14="http://schemas.microsoft.com/office/powerpoint/2010/main" val="373046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significant differences at 10 years</a:t>
            </a:r>
          </a:p>
        </p:txBody>
      </p:sp>
      <p:sp>
        <p:nvSpPr>
          <p:cNvPr id="4" name="Slide Number Placeholder 3"/>
          <p:cNvSpPr>
            <a:spLocks noGrp="1"/>
          </p:cNvSpPr>
          <p:nvPr>
            <p:ph type="sldNum" sz="quarter" idx="5"/>
          </p:nvPr>
        </p:nvSpPr>
        <p:spPr/>
        <p:txBody>
          <a:bodyPr/>
          <a:lstStyle/>
          <a:p>
            <a:fld id="{EA9EDAC3-3FF6-EA41-8425-5064DDB94580}" type="slidenum">
              <a:rPr lang="en-US" smtClean="0"/>
              <a:t>31</a:t>
            </a:fld>
            <a:endParaRPr lang="en-US"/>
          </a:p>
        </p:txBody>
      </p:sp>
    </p:spTree>
    <p:extLst>
      <p:ext uri="{BB962C8B-B14F-4D97-AF65-F5344CB8AC3E}">
        <p14:creationId xmlns:p14="http://schemas.microsoft.com/office/powerpoint/2010/main" val="2934483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Fairly balanced</a:t>
            </a:r>
          </a:p>
          <a:p>
            <a:r>
              <a:rPr lang="en-US" dirty="0"/>
              <a:t>If you include IBTR and Contralateral breast tumor as a synthetic endpoint, you get 11/260 and 14/260, P=0.58 (Sorry </a:t>
            </a:r>
            <a:r>
              <a:rPr lang="en-US" dirty="0" err="1"/>
              <a:t>dr</a:t>
            </a:r>
            <a:r>
              <a:rPr lang="en-US" dirty="0"/>
              <a:t> </a:t>
            </a:r>
            <a:r>
              <a:rPr lang="en-US" dirty="0" err="1"/>
              <a:t>wu</a:t>
            </a:r>
            <a:r>
              <a:rPr lang="en-US" dirty="0"/>
              <a:t> for post hoc calculating </a:t>
            </a:r>
            <a:r>
              <a:rPr lang="en-US" dirty="0" err="1"/>
              <a:t>haha</a:t>
            </a:r>
            <a:r>
              <a:rPr lang="en-US" dirty="0"/>
              <a:t>)</a:t>
            </a:r>
          </a:p>
          <a:p>
            <a:r>
              <a:rPr lang="en-US" dirty="0"/>
              <a:t>3.2% vs 0.8% at 10 years.</a:t>
            </a:r>
          </a:p>
        </p:txBody>
      </p:sp>
      <p:sp>
        <p:nvSpPr>
          <p:cNvPr id="4" name="Slide Number Placeholder 3"/>
          <p:cNvSpPr>
            <a:spLocks noGrp="1"/>
          </p:cNvSpPr>
          <p:nvPr>
            <p:ph type="sldNum" sz="quarter" idx="5"/>
          </p:nvPr>
        </p:nvSpPr>
        <p:spPr/>
        <p:txBody>
          <a:bodyPr/>
          <a:lstStyle/>
          <a:p>
            <a:fld id="{EA9EDAC3-3FF6-EA41-8425-5064DDB94580}" type="slidenum">
              <a:rPr lang="en-US" smtClean="0"/>
              <a:t>32</a:t>
            </a:fld>
            <a:endParaRPr lang="en-US"/>
          </a:p>
        </p:txBody>
      </p:sp>
    </p:spTree>
    <p:extLst>
      <p:ext uri="{BB962C8B-B14F-4D97-AF65-F5344CB8AC3E}">
        <p14:creationId xmlns:p14="http://schemas.microsoft.com/office/powerpoint/2010/main" val="4065303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significant on the univariable or multivariable, although grade is close on univariable.</a:t>
            </a:r>
          </a:p>
        </p:txBody>
      </p:sp>
      <p:sp>
        <p:nvSpPr>
          <p:cNvPr id="4" name="Slide Number Placeholder 3"/>
          <p:cNvSpPr>
            <a:spLocks noGrp="1"/>
          </p:cNvSpPr>
          <p:nvPr>
            <p:ph type="sldNum" sz="quarter" idx="5"/>
          </p:nvPr>
        </p:nvSpPr>
        <p:spPr/>
        <p:txBody>
          <a:bodyPr/>
          <a:lstStyle/>
          <a:p>
            <a:fld id="{EA9EDAC3-3FF6-EA41-8425-5064DDB94580}" type="slidenum">
              <a:rPr lang="en-US" smtClean="0"/>
              <a:t>33</a:t>
            </a:fld>
            <a:endParaRPr lang="en-US"/>
          </a:p>
        </p:txBody>
      </p:sp>
    </p:spTree>
    <p:extLst>
      <p:ext uri="{BB962C8B-B14F-4D97-AF65-F5344CB8AC3E}">
        <p14:creationId xmlns:p14="http://schemas.microsoft.com/office/powerpoint/2010/main" val="3715233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Endocrine therapy almost significant. Which makes sense, this is the luminal-like cohort.</a:t>
            </a:r>
          </a:p>
        </p:txBody>
      </p:sp>
      <p:sp>
        <p:nvSpPr>
          <p:cNvPr id="4" name="Slide Number Placeholder 3"/>
          <p:cNvSpPr>
            <a:spLocks noGrp="1"/>
          </p:cNvSpPr>
          <p:nvPr>
            <p:ph type="sldNum" sz="quarter" idx="5"/>
          </p:nvPr>
        </p:nvSpPr>
        <p:spPr/>
        <p:txBody>
          <a:bodyPr/>
          <a:lstStyle/>
          <a:p>
            <a:fld id="{EA9EDAC3-3FF6-EA41-8425-5064DDB94580}" type="slidenum">
              <a:rPr lang="en-US" smtClean="0"/>
              <a:t>34</a:t>
            </a:fld>
            <a:endParaRPr lang="en-US"/>
          </a:p>
        </p:txBody>
      </p:sp>
    </p:spTree>
    <p:extLst>
      <p:ext uri="{BB962C8B-B14F-4D97-AF65-F5344CB8AC3E}">
        <p14:creationId xmlns:p14="http://schemas.microsoft.com/office/powerpoint/2010/main" val="3288187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EDAC3-3FF6-EA41-8425-5064DDB94580}" type="slidenum">
              <a:rPr lang="en-US" smtClean="0"/>
              <a:t>35</a:t>
            </a:fld>
            <a:endParaRPr lang="en-US"/>
          </a:p>
        </p:txBody>
      </p:sp>
    </p:spTree>
    <p:extLst>
      <p:ext uri="{BB962C8B-B14F-4D97-AF65-F5344CB8AC3E}">
        <p14:creationId xmlns:p14="http://schemas.microsoft.com/office/powerpoint/2010/main" val="2905627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 of women had no side acute effects with APBI</a:t>
            </a:r>
          </a:p>
          <a:p>
            <a:r>
              <a:rPr lang="en-US" dirty="0"/>
              <a:t>95% of women with APBI had no late adverse events</a:t>
            </a:r>
          </a:p>
          <a:p>
            <a:endParaRPr lang="en-US" dirty="0"/>
          </a:p>
          <a:p>
            <a:r>
              <a:rPr lang="en-US" dirty="0"/>
              <a:t>We are not given any time point for cosmesis, but rather ‘worst’ cosmesis experienced by patient</a:t>
            </a:r>
          </a:p>
        </p:txBody>
      </p:sp>
      <p:sp>
        <p:nvSpPr>
          <p:cNvPr id="4" name="Slide Number Placeholder 3"/>
          <p:cNvSpPr>
            <a:spLocks noGrp="1"/>
          </p:cNvSpPr>
          <p:nvPr>
            <p:ph type="sldNum" sz="quarter" idx="5"/>
          </p:nvPr>
        </p:nvSpPr>
        <p:spPr/>
        <p:txBody>
          <a:bodyPr/>
          <a:lstStyle/>
          <a:p>
            <a:fld id="{EA9EDAC3-3FF6-EA41-8425-5064DDB94580}" type="slidenum">
              <a:rPr lang="en-US" smtClean="0"/>
              <a:t>36</a:t>
            </a:fld>
            <a:endParaRPr lang="en-US"/>
          </a:p>
        </p:txBody>
      </p:sp>
    </p:spTree>
    <p:extLst>
      <p:ext uri="{BB962C8B-B14F-4D97-AF65-F5344CB8AC3E}">
        <p14:creationId xmlns:p14="http://schemas.microsoft.com/office/powerpoint/2010/main" val="513652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not include any time effect for every other day fractionation</a:t>
            </a:r>
          </a:p>
        </p:txBody>
      </p:sp>
      <p:sp>
        <p:nvSpPr>
          <p:cNvPr id="4" name="Slide Number Placeholder 3"/>
          <p:cNvSpPr>
            <a:spLocks noGrp="1"/>
          </p:cNvSpPr>
          <p:nvPr>
            <p:ph type="sldNum" sz="quarter" idx="5"/>
          </p:nvPr>
        </p:nvSpPr>
        <p:spPr/>
        <p:txBody>
          <a:bodyPr/>
          <a:lstStyle/>
          <a:p>
            <a:fld id="{EA9EDAC3-3FF6-EA41-8425-5064DDB94580}" type="slidenum">
              <a:rPr lang="en-US" smtClean="0"/>
              <a:t>40</a:t>
            </a:fld>
            <a:endParaRPr lang="en-US"/>
          </a:p>
        </p:txBody>
      </p:sp>
    </p:spTree>
    <p:extLst>
      <p:ext uri="{BB962C8B-B14F-4D97-AF65-F5344CB8AC3E}">
        <p14:creationId xmlns:p14="http://schemas.microsoft.com/office/powerpoint/2010/main" val="36421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EDAC3-3FF6-EA41-8425-5064DDB94580}" type="slidenum">
              <a:rPr lang="en-US" smtClean="0"/>
              <a:t>5</a:t>
            </a:fld>
            <a:endParaRPr lang="en-US"/>
          </a:p>
        </p:txBody>
      </p:sp>
    </p:spTree>
    <p:extLst>
      <p:ext uri="{BB962C8B-B14F-4D97-AF65-F5344CB8AC3E}">
        <p14:creationId xmlns:p14="http://schemas.microsoft.com/office/powerpoint/2010/main" val="940660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other data is mixed</a:t>
            </a:r>
          </a:p>
          <a:p>
            <a:r>
              <a:rPr lang="en-US" dirty="0"/>
              <a:t>Every other day fractionation does impact patient’s overall treatment time</a:t>
            </a:r>
          </a:p>
          <a:p>
            <a:r>
              <a:rPr lang="en-US" dirty="0"/>
              <a:t>Maybe more normal tissue repair with large doses </a:t>
            </a:r>
            <a:r>
              <a:rPr lang="en-US" dirty="0" err="1"/>
              <a:t>perfraction</a:t>
            </a:r>
            <a:endParaRPr lang="en-US" dirty="0"/>
          </a:p>
        </p:txBody>
      </p:sp>
      <p:sp>
        <p:nvSpPr>
          <p:cNvPr id="4" name="Slide Number Placeholder 3"/>
          <p:cNvSpPr>
            <a:spLocks noGrp="1"/>
          </p:cNvSpPr>
          <p:nvPr>
            <p:ph type="sldNum" sz="quarter" idx="5"/>
          </p:nvPr>
        </p:nvSpPr>
        <p:spPr/>
        <p:txBody>
          <a:bodyPr/>
          <a:lstStyle/>
          <a:p>
            <a:fld id="{EA9EDAC3-3FF6-EA41-8425-5064DDB94580}" type="slidenum">
              <a:rPr lang="en-US" smtClean="0"/>
              <a:t>41</a:t>
            </a:fld>
            <a:endParaRPr lang="en-US"/>
          </a:p>
        </p:txBody>
      </p:sp>
    </p:spTree>
    <p:extLst>
      <p:ext uri="{BB962C8B-B14F-4D97-AF65-F5344CB8AC3E}">
        <p14:creationId xmlns:p14="http://schemas.microsoft.com/office/powerpoint/2010/main" val="222174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Pignol</a:t>
            </a:r>
            <a:r>
              <a:rPr lang="en-US" dirty="0"/>
              <a:t> et al 10 year f/u of IMRT 2016 IJROBP</a:t>
            </a:r>
          </a:p>
          <a:p>
            <a:endParaRPr lang="en-US" dirty="0"/>
          </a:p>
          <a:p>
            <a:r>
              <a:rPr lang="en-US" dirty="0"/>
              <a:t>Still, toxicity of APBI also low</a:t>
            </a:r>
          </a:p>
        </p:txBody>
      </p:sp>
      <p:sp>
        <p:nvSpPr>
          <p:cNvPr id="4" name="Slide Number Placeholder 3"/>
          <p:cNvSpPr>
            <a:spLocks noGrp="1"/>
          </p:cNvSpPr>
          <p:nvPr>
            <p:ph type="sldNum" sz="quarter" idx="5"/>
          </p:nvPr>
        </p:nvSpPr>
        <p:spPr/>
        <p:txBody>
          <a:bodyPr/>
          <a:lstStyle/>
          <a:p>
            <a:fld id="{EA9EDAC3-3FF6-EA41-8425-5064DDB94580}" type="slidenum">
              <a:rPr lang="en-US" smtClean="0"/>
              <a:t>42</a:t>
            </a:fld>
            <a:endParaRPr lang="en-US"/>
          </a:p>
        </p:txBody>
      </p:sp>
    </p:spTree>
    <p:extLst>
      <p:ext uri="{BB962C8B-B14F-4D97-AF65-F5344CB8AC3E}">
        <p14:creationId xmlns:p14="http://schemas.microsoft.com/office/powerpoint/2010/main" val="408524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0 </a:t>
            </a:r>
            <a:r>
              <a:rPr lang="en-US" dirty="0" err="1"/>
              <a:t>Gy</a:t>
            </a:r>
            <a:r>
              <a:rPr lang="en-US" dirty="0"/>
              <a:t> to uninvolved breast. Mean of 1 </a:t>
            </a:r>
            <a:r>
              <a:rPr lang="en-US" dirty="0" err="1"/>
              <a:t>Gy</a:t>
            </a:r>
            <a:r>
              <a:rPr lang="en-US" dirty="0"/>
              <a:t>.</a:t>
            </a:r>
          </a:p>
          <a:p>
            <a:r>
              <a:rPr lang="en-US" dirty="0"/>
              <a:t>It’s been previously shown that standard wedges as used in this trial do increase contralateral breast dose as compared to electronic dynamic wedges.</a:t>
            </a:r>
          </a:p>
          <a:p>
            <a:endParaRPr lang="en-US" dirty="0"/>
          </a:p>
          <a:p>
            <a:endParaRPr lang="en-US" dirty="0"/>
          </a:p>
        </p:txBody>
      </p:sp>
      <p:sp>
        <p:nvSpPr>
          <p:cNvPr id="4" name="Slide Number Placeholder 3"/>
          <p:cNvSpPr>
            <a:spLocks noGrp="1"/>
          </p:cNvSpPr>
          <p:nvPr>
            <p:ph type="sldNum" sz="quarter" idx="5"/>
          </p:nvPr>
        </p:nvSpPr>
        <p:spPr/>
        <p:txBody>
          <a:bodyPr/>
          <a:lstStyle/>
          <a:p>
            <a:fld id="{EA9EDAC3-3FF6-EA41-8425-5064DDB94580}" type="slidenum">
              <a:rPr lang="en-US" smtClean="0"/>
              <a:t>44</a:t>
            </a:fld>
            <a:endParaRPr lang="en-US"/>
          </a:p>
        </p:txBody>
      </p:sp>
    </p:spTree>
    <p:extLst>
      <p:ext uri="{BB962C8B-B14F-4D97-AF65-F5344CB8AC3E}">
        <p14:creationId xmlns:p14="http://schemas.microsoft.com/office/powerpoint/2010/main" val="147425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Whole breast. APBI fields even better</a:t>
            </a:r>
          </a:p>
        </p:txBody>
      </p:sp>
      <p:sp>
        <p:nvSpPr>
          <p:cNvPr id="4" name="Slide Number Placeholder 3"/>
          <p:cNvSpPr>
            <a:spLocks noGrp="1"/>
          </p:cNvSpPr>
          <p:nvPr>
            <p:ph type="sldNum" sz="quarter" idx="5"/>
          </p:nvPr>
        </p:nvSpPr>
        <p:spPr/>
        <p:txBody>
          <a:bodyPr/>
          <a:lstStyle/>
          <a:p>
            <a:fld id="{EA9EDAC3-3FF6-EA41-8425-5064DDB94580}" type="slidenum">
              <a:rPr lang="en-US" smtClean="0"/>
              <a:t>45</a:t>
            </a:fld>
            <a:endParaRPr lang="en-US"/>
          </a:p>
        </p:txBody>
      </p:sp>
    </p:spTree>
    <p:extLst>
      <p:ext uri="{BB962C8B-B14F-4D97-AF65-F5344CB8AC3E}">
        <p14:creationId xmlns:p14="http://schemas.microsoft.com/office/powerpoint/2010/main" val="2170944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Lung, melanoma, higher. Probably others are spurious</a:t>
            </a:r>
          </a:p>
        </p:txBody>
      </p:sp>
      <p:sp>
        <p:nvSpPr>
          <p:cNvPr id="4" name="Slide Number Placeholder 3"/>
          <p:cNvSpPr>
            <a:spLocks noGrp="1"/>
          </p:cNvSpPr>
          <p:nvPr>
            <p:ph type="sldNum" sz="quarter" idx="5"/>
          </p:nvPr>
        </p:nvSpPr>
        <p:spPr/>
        <p:txBody>
          <a:bodyPr/>
          <a:lstStyle/>
          <a:p>
            <a:fld id="{EA9EDAC3-3FF6-EA41-8425-5064DDB94580}" type="slidenum">
              <a:rPr lang="en-US" smtClean="0"/>
              <a:t>50</a:t>
            </a:fld>
            <a:endParaRPr lang="en-US"/>
          </a:p>
        </p:txBody>
      </p:sp>
    </p:spTree>
    <p:extLst>
      <p:ext uri="{BB962C8B-B14F-4D97-AF65-F5344CB8AC3E}">
        <p14:creationId xmlns:p14="http://schemas.microsoft.com/office/powerpoint/2010/main" val="1086519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with all groups</a:t>
            </a:r>
          </a:p>
          <a:p>
            <a:r>
              <a:rPr lang="en-US" dirty="0"/>
              <a:t>Maybe the reduced dose with the APBI plays a role. Maybe it’s spurious. Non breast second primaries were less here than in other trials.</a:t>
            </a:r>
          </a:p>
        </p:txBody>
      </p:sp>
      <p:sp>
        <p:nvSpPr>
          <p:cNvPr id="4" name="Slide Number Placeholder 3"/>
          <p:cNvSpPr>
            <a:spLocks noGrp="1"/>
          </p:cNvSpPr>
          <p:nvPr>
            <p:ph type="sldNum" sz="quarter" idx="5"/>
          </p:nvPr>
        </p:nvSpPr>
        <p:spPr/>
        <p:txBody>
          <a:bodyPr/>
          <a:lstStyle/>
          <a:p>
            <a:fld id="{EA9EDAC3-3FF6-EA41-8425-5064DDB94580}" type="slidenum">
              <a:rPr lang="en-US" smtClean="0"/>
              <a:t>52</a:t>
            </a:fld>
            <a:endParaRPr lang="en-US"/>
          </a:p>
        </p:txBody>
      </p:sp>
    </p:spTree>
    <p:extLst>
      <p:ext uri="{BB962C8B-B14F-4D97-AF65-F5344CB8AC3E}">
        <p14:creationId xmlns:p14="http://schemas.microsoft.com/office/powerpoint/2010/main" val="4037335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arm </a:t>
            </a:r>
            <a:r>
              <a:rPr lang="en-US" dirty="0" err="1"/>
              <a:t>multicentre</a:t>
            </a:r>
            <a:r>
              <a:rPr lang="en-US" dirty="0"/>
              <a:t> prospective phase 2</a:t>
            </a:r>
          </a:p>
          <a:p>
            <a:endParaRPr lang="en-US" dirty="0"/>
          </a:p>
          <a:p>
            <a:r>
              <a:rPr lang="en-US" dirty="0"/>
              <a:t>Calculated dose base on a/b=2 equivalence</a:t>
            </a:r>
          </a:p>
        </p:txBody>
      </p:sp>
      <p:sp>
        <p:nvSpPr>
          <p:cNvPr id="4" name="Slide Number Placeholder 3"/>
          <p:cNvSpPr>
            <a:spLocks noGrp="1"/>
          </p:cNvSpPr>
          <p:nvPr>
            <p:ph type="sldNum" sz="quarter" idx="5"/>
          </p:nvPr>
        </p:nvSpPr>
        <p:spPr/>
        <p:txBody>
          <a:bodyPr/>
          <a:lstStyle/>
          <a:p>
            <a:fld id="{EA9EDAC3-3FF6-EA41-8425-5064DDB94580}" type="slidenum">
              <a:rPr lang="en-US" smtClean="0"/>
              <a:t>53</a:t>
            </a:fld>
            <a:endParaRPr lang="en-US"/>
          </a:p>
        </p:txBody>
      </p:sp>
    </p:spTree>
    <p:extLst>
      <p:ext uri="{BB962C8B-B14F-4D97-AF65-F5344CB8AC3E}">
        <p14:creationId xmlns:p14="http://schemas.microsoft.com/office/powerpoint/2010/main" val="3599875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not include any time effect for every other day fractionation</a:t>
            </a:r>
          </a:p>
        </p:txBody>
      </p:sp>
      <p:sp>
        <p:nvSpPr>
          <p:cNvPr id="4" name="Slide Number Placeholder 3"/>
          <p:cNvSpPr>
            <a:spLocks noGrp="1"/>
          </p:cNvSpPr>
          <p:nvPr>
            <p:ph type="sldNum" sz="quarter" idx="5"/>
          </p:nvPr>
        </p:nvSpPr>
        <p:spPr/>
        <p:txBody>
          <a:bodyPr/>
          <a:lstStyle/>
          <a:p>
            <a:fld id="{EA9EDAC3-3FF6-EA41-8425-5064DDB94580}" type="slidenum">
              <a:rPr lang="en-US" smtClean="0"/>
              <a:t>54</a:t>
            </a:fld>
            <a:endParaRPr lang="en-US"/>
          </a:p>
        </p:txBody>
      </p:sp>
    </p:spTree>
    <p:extLst>
      <p:ext uri="{BB962C8B-B14F-4D97-AF65-F5344CB8AC3E}">
        <p14:creationId xmlns:p14="http://schemas.microsoft.com/office/powerpoint/2010/main" val="2073199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tumor size 1.2cm – same, median T1, size not reported in IMRT-Florence</a:t>
            </a:r>
          </a:p>
        </p:txBody>
      </p:sp>
      <p:sp>
        <p:nvSpPr>
          <p:cNvPr id="4" name="Slide Number Placeholder 3"/>
          <p:cNvSpPr>
            <a:spLocks noGrp="1"/>
          </p:cNvSpPr>
          <p:nvPr>
            <p:ph type="sldNum" sz="quarter" idx="5"/>
          </p:nvPr>
        </p:nvSpPr>
        <p:spPr/>
        <p:txBody>
          <a:bodyPr/>
          <a:lstStyle/>
          <a:p>
            <a:fld id="{EA9EDAC3-3FF6-EA41-8425-5064DDB94580}" type="slidenum">
              <a:rPr lang="en-US" smtClean="0"/>
              <a:t>56</a:t>
            </a:fld>
            <a:endParaRPr lang="en-US"/>
          </a:p>
        </p:txBody>
      </p:sp>
    </p:spTree>
    <p:extLst>
      <p:ext uri="{BB962C8B-B14F-4D97-AF65-F5344CB8AC3E}">
        <p14:creationId xmlns:p14="http://schemas.microsoft.com/office/powerpoint/2010/main" val="1201849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Improved fibrosis over time</a:t>
            </a:r>
          </a:p>
        </p:txBody>
      </p:sp>
      <p:sp>
        <p:nvSpPr>
          <p:cNvPr id="4" name="Slide Number Placeholder 3"/>
          <p:cNvSpPr>
            <a:spLocks noGrp="1"/>
          </p:cNvSpPr>
          <p:nvPr>
            <p:ph type="sldNum" sz="quarter" idx="5"/>
          </p:nvPr>
        </p:nvSpPr>
        <p:spPr/>
        <p:txBody>
          <a:bodyPr/>
          <a:lstStyle/>
          <a:p>
            <a:fld id="{EA9EDAC3-3FF6-EA41-8425-5064DDB94580}" type="slidenum">
              <a:rPr lang="en-US" smtClean="0"/>
              <a:t>58</a:t>
            </a:fld>
            <a:endParaRPr lang="en-US"/>
          </a:p>
        </p:txBody>
      </p:sp>
    </p:spTree>
    <p:extLst>
      <p:ext uri="{BB962C8B-B14F-4D97-AF65-F5344CB8AC3E}">
        <p14:creationId xmlns:p14="http://schemas.microsoft.com/office/powerpoint/2010/main" val="90877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NSABP-39</a:t>
            </a:r>
          </a:p>
          <a:p>
            <a:r>
              <a:rPr lang="en-US" dirty="0"/>
              <a:t>Abstract presented at san Antonio breast cancer symposium 2018 with cosmetic results published in the red journal in 2019</a:t>
            </a:r>
          </a:p>
          <a:p>
            <a:r>
              <a:rPr lang="en-US" dirty="0"/>
              <a:t>4216 women with APBI using 3DCRT, </a:t>
            </a:r>
            <a:r>
              <a:rPr lang="en-US" dirty="0" err="1"/>
              <a:t>multicatheter</a:t>
            </a:r>
            <a:r>
              <a:rPr lang="en-US" dirty="0"/>
              <a:t>, or single </a:t>
            </a:r>
            <a:r>
              <a:rPr lang="en-US" dirty="0" err="1"/>
              <a:t>lumbn</a:t>
            </a:r>
            <a:r>
              <a:rPr lang="en-US" dirty="0"/>
              <a:t> techniques vs WBI. </a:t>
            </a:r>
          </a:p>
          <a:p>
            <a:endParaRPr lang="en-US" dirty="0"/>
          </a:p>
          <a:p>
            <a:endParaRPr lang="en-US" dirty="0"/>
          </a:p>
          <a:p>
            <a:r>
              <a:rPr lang="en-US" dirty="0"/>
              <a:t>Recurrence free interval was less with APBI than with WBI. OS and BCSS did not differ between arms. G3 toxicity slightly more common with APBI (10% vs 7%). Equivalence was shown for patient and photographic assessments, but cosmesis was worse with APBI on physician assessments.</a:t>
            </a:r>
          </a:p>
          <a:p>
            <a:endParaRPr lang="en-US" dirty="0"/>
          </a:p>
          <a:p>
            <a:r>
              <a:rPr lang="en-US" dirty="0"/>
              <a:t> 8 year IBTR RAPID</a:t>
            </a:r>
          </a:p>
          <a:p>
            <a:r>
              <a:rPr lang="en-US" dirty="0"/>
              <a:t>Randomized 2135 women with node negative tumors &lt;=3cm using 3D-CRT (90%) or IMRT (10%). Rates of IBTR similar, but distribution was note. In WBI, more local recurrences were at/near the tumor bed. In those wit </a:t>
            </a:r>
            <a:r>
              <a:rPr lang="en-US" dirty="0" err="1"/>
              <a:t>hAPBI</a:t>
            </a:r>
            <a:r>
              <a:rPr lang="en-US" dirty="0"/>
              <a:t>, more IBTRs occurred elsewhere in the breast. Acute toxicity was less with APBI, but late was worse with WBI, primarily increased in fair cosmesis</a:t>
            </a:r>
          </a:p>
          <a:p>
            <a:endParaRPr lang="en-US" dirty="0"/>
          </a:p>
        </p:txBody>
      </p:sp>
      <p:sp>
        <p:nvSpPr>
          <p:cNvPr id="4" name="Slide Number Placeholder 3"/>
          <p:cNvSpPr>
            <a:spLocks noGrp="1"/>
          </p:cNvSpPr>
          <p:nvPr>
            <p:ph type="sldNum" sz="quarter" idx="5"/>
          </p:nvPr>
        </p:nvSpPr>
        <p:spPr/>
        <p:txBody>
          <a:bodyPr/>
          <a:lstStyle/>
          <a:p>
            <a:fld id="{EA9EDAC3-3FF6-EA41-8425-5064DDB94580}" type="slidenum">
              <a:rPr lang="en-US" smtClean="0"/>
              <a:t>8</a:t>
            </a:fld>
            <a:endParaRPr lang="en-US"/>
          </a:p>
        </p:txBody>
      </p:sp>
    </p:spTree>
    <p:extLst>
      <p:ext uri="{BB962C8B-B14F-4D97-AF65-F5344CB8AC3E}">
        <p14:creationId xmlns:p14="http://schemas.microsoft.com/office/powerpoint/2010/main" val="3622443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Panel assessed cosmesis (separate from MD assessed); panel of 6 physicians</a:t>
            </a:r>
          </a:p>
          <a:p>
            <a:r>
              <a:rPr lang="en-US" dirty="0"/>
              <a:t>Not panel – physician and patient rated cosmesis</a:t>
            </a:r>
          </a:p>
          <a:p>
            <a:r>
              <a:rPr lang="en-US" dirty="0"/>
              <a:t>We see the panel some minor discrepancies, MD tending to rate better</a:t>
            </a:r>
          </a:p>
          <a:p>
            <a:endParaRPr lang="en-US" dirty="0"/>
          </a:p>
          <a:p>
            <a:r>
              <a:rPr lang="en-US" dirty="0"/>
              <a:t>Going by this, looks like Florence better</a:t>
            </a:r>
          </a:p>
          <a:p>
            <a:endParaRPr lang="en-US" dirty="0"/>
          </a:p>
          <a:p>
            <a:r>
              <a:rPr lang="en-US" dirty="0"/>
              <a:t>Even though the cosmetic score seems like a reasonable tool, especially in Florence this is non blinded and subject to bias from both the physician and the patient. No central QA in Florence as in ACCEL, but Florence does include patient ratings.</a:t>
            </a:r>
          </a:p>
        </p:txBody>
      </p:sp>
      <p:sp>
        <p:nvSpPr>
          <p:cNvPr id="4" name="Slide Number Placeholder 3"/>
          <p:cNvSpPr>
            <a:spLocks noGrp="1"/>
          </p:cNvSpPr>
          <p:nvPr>
            <p:ph type="sldNum" sz="quarter" idx="5"/>
          </p:nvPr>
        </p:nvSpPr>
        <p:spPr/>
        <p:txBody>
          <a:bodyPr/>
          <a:lstStyle/>
          <a:p>
            <a:fld id="{EA9EDAC3-3FF6-EA41-8425-5064DDB94580}" type="slidenum">
              <a:rPr lang="en-US" smtClean="0"/>
              <a:t>59</a:t>
            </a:fld>
            <a:endParaRPr lang="en-US"/>
          </a:p>
        </p:txBody>
      </p:sp>
    </p:spTree>
    <p:extLst>
      <p:ext uri="{BB962C8B-B14F-4D97-AF65-F5344CB8AC3E}">
        <p14:creationId xmlns:p14="http://schemas.microsoft.com/office/powerpoint/2010/main" val="2247159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line is 26 </a:t>
            </a:r>
            <a:r>
              <a:rPr lang="en-US" dirty="0" err="1"/>
              <a:t>Gy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27 </a:t>
            </a:r>
            <a:r>
              <a:rPr lang="en-US" dirty="0" err="1"/>
              <a:t>Gy</a:t>
            </a:r>
            <a:r>
              <a:rPr lang="en-US" dirty="0"/>
              <a:t> line is 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 </a:t>
            </a:r>
            <a:r>
              <a:rPr lang="en-US" dirty="0" err="1"/>
              <a:t>Gy</a:t>
            </a:r>
            <a:r>
              <a:rPr lang="en-US" dirty="0"/>
              <a:t> line is red</a:t>
            </a:r>
          </a:p>
          <a:p>
            <a:r>
              <a:rPr lang="en-US" dirty="0"/>
              <a:t>Non inferiority trial</a:t>
            </a:r>
          </a:p>
          <a:p>
            <a:r>
              <a:rPr lang="en-US" dirty="0"/>
              <a:t>Still, lowest event rate in ‘lowest’ dose arm, though thought spurious by trialists</a:t>
            </a:r>
          </a:p>
          <a:p>
            <a:r>
              <a:rPr lang="en-US" dirty="0"/>
              <a:t>Contralateral breast cancer about 1.3-1.5% depending on arm</a:t>
            </a:r>
          </a:p>
          <a:p>
            <a:r>
              <a:rPr lang="en-US" dirty="0"/>
              <a:t>Non-breast primary second cancers about 2.7-3.2% of patients, not SS</a:t>
            </a:r>
          </a:p>
        </p:txBody>
      </p:sp>
      <p:sp>
        <p:nvSpPr>
          <p:cNvPr id="4" name="Slide Number Placeholder 3"/>
          <p:cNvSpPr>
            <a:spLocks noGrp="1"/>
          </p:cNvSpPr>
          <p:nvPr>
            <p:ph type="sldNum" sz="quarter" idx="5"/>
          </p:nvPr>
        </p:nvSpPr>
        <p:spPr/>
        <p:txBody>
          <a:bodyPr/>
          <a:lstStyle/>
          <a:p>
            <a:fld id="{EA9EDAC3-3FF6-EA41-8425-5064DDB94580}" type="slidenum">
              <a:rPr lang="en-US" smtClean="0"/>
              <a:t>63</a:t>
            </a:fld>
            <a:endParaRPr lang="en-US"/>
          </a:p>
        </p:txBody>
      </p:sp>
    </p:spTree>
    <p:extLst>
      <p:ext uri="{BB962C8B-B14F-4D97-AF65-F5344CB8AC3E}">
        <p14:creationId xmlns:p14="http://schemas.microsoft.com/office/powerpoint/2010/main" val="3514000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even including more unique options such as HDR, LDR brachytherapy</a:t>
            </a:r>
          </a:p>
        </p:txBody>
      </p:sp>
      <p:sp>
        <p:nvSpPr>
          <p:cNvPr id="4" name="Slide Number Placeholder 3"/>
          <p:cNvSpPr>
            <a:spLocks noGrp="1"/>
          </p:cNvSpPr>
          <p:nvPr>
            <p:ph type="sldNum" sz="quarter" idx="5"/>
          </p:nvPr>
        </p:nvSpPr>
        <p:spPr/>
        <p:txBody>
          <a:bodyPr/>
          <a:lstStyle/>
          <a:p>
            <a:fld id="{EA9EDAC3-3FF6-EA41-8425-5064DDB94580}" type="slidenum">
              <a:rPr lang="en-US" smtClean="0"/>
              <a:t>65</a:t>
            </a:fld>
            <a:endParaRPr lang="en-US"/>
          </a:p>
        </p:txBody>
      </p:sp>
    </p:spTree>
    <p:extLst>
      <p:ext uri="{BB962C8B-B14F-4D97-AF65-F5344CB8AC3E}">
        <p14:creationId xmlns:p14="http://schemas.microsoft.com/office/powerpoint/2010/main" val="2641341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Opinion and summary paper by </a:t>
            </a:r>
            <a:r>
              <a:rPr lang="en-US" dirty="0" err="1"/>
              <a:t>tim</a:t>
            </a:r>
            <a:r>
              <a:rPr lang="en-US" dirty="0"/>
              <a:t> Whelan published this October with Florence data</a:t>
            </a:r>
          </a:p>
          <a:p>
            <a:endParaRPr lang="en-US" dirty="0"/>
          </a:p>
          <a:p>
            <a:r>
              <a:rPr lang="en-US" dirty="0"/>
              <a:t>I don’t mean to be prescriptive. Just raise questions as evidence and data continues to evolve</a:t>
            </a:r>
          </a:p>
        </p:txBody>
      </p:sp>
      <p:sp>
        <p:nvSpPr>
          <p:cNvPr id="4" name="Slide Number Placeholder 3"/>
          <p:cNvSpPr>
            <a:spLocks noGrp="1"/>
          </p:cNvSpPr>
          <p:nvPr>
            <p:ph type="sldNum" sz="quarter" idx="5"/>
          </p:nvPr>
        </p:nvSpPr>
        <p:spPr/>
        <p:txBody>
          <a:bodyPr/>
          <a:lstStyle/>
          <a:p>
            <a:fld id="{EA9EDAC3-3FF6-EA41-8425-5064DDB94580}" type="slidenum">
              <a:rPr lang="en-US" smtClean="0"/>
              <a:t>66</a:t>
            </a:fld>
            <a:endParaRPr lang="en-US"/>
          </a:p>
        </p:txBody>
      </p:sp>
    </p:spTree>
    <p:extLst>
      <p:ext uri="{BB962C8B-B14F-4D97-AF65-F5344CB8AC3E}">
        <p14:creationId xmlns:p14="http://schemas.microsoft.com/office/powerpoint/2010/main" val="139026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molecular subtypes included</a:t>
            </a:r>
          </a:p>
        </p:txBody>
      </p:sp>
      <p:sp>
        <p:nvSpPr>
          <p:cNvPr id="4" name="Slide Number Placeholder 3"/>
          <p:cNvSpPr>
            <a:spLocks noGrp="1"/>
          </p:cNvSpPr>
          <p:nvPr>
            <p:ph type="sldNum" sz="quarter" idx="5"/>
          </p:nvPr>
        </p:nvSpPr>
        <p:spPr/>
        <p:txBody>
          <a:bodyPr/>
          <a:lstStyle/>
          <a:p>
            <a:fld id="{EA9EDAC3-3FF6-EA41-8425-5064DDB94580}" type="slidenum">
              <a:rPr lang="en-US" smtClean="0"/>
              <a:t>10</a:t>
            </a:fld>
            <a:endParaRPr lang="en-US"/>
          </a:p>
        </p:txBody>
      </p:sp>
    </p:spTree>
    <p:extLst>
      <p:ext uri="{BB962C8B-B14F-4D97-AF65-F5344CB8AC3E}">
        <p14:creationId xmlns:p14="http://schemas.microsoft.com/office/powerpoint/2010/main" val="230676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Univariable cox proportional </a:t>
            </a:r>
            <a:r>
              <a:rPr lang="en-US" dirty="0" err="1"/>
              <a:t>reression</a:t>
            </a:r>
            <a:r>
              <a:rPr lang="en-US" dirty="0"/>
              <a:t> model for hazard ratios</a:t>
            </a:r>
          </a:p>
          <a:p>
            <a:endParaRPr lang="en-US" dirty="0"/>
          </a:p>
          <a:p>
            <a:r>
              <a:rPr lang="en-US" dirty="0"/>
              <a:t>Multivariable cox proportional regression model was used to identify independent factors of IBTR</a:t>
            </a:r>
          </a:p>
          <a:p>
            <a:endParaRPr lang="en-US" dirty="0"/>
          </a:p>
          <a:p>
            <a:r>
              <a:rPr lang="en-US" dirty="0"/>
              <a:t>Survival analysis were performed in relation to specific event; no loss to </a:t>
            </a:r>
            <a:r>
              <a:rPr lang="en-US" dirty="0" err="1"/>
              <a:t>followup</a:t>
            </a:r>
            <a:r>
              <a:rPr lang="en-US" dirty="0"/>
              <a:t> was found</a:t>
            </a:r>
          </a:p>
        </p:txBody>
      </p:sp>
      <p:sp>
        <p:nvSpPr>
          <p:cNvPr id="4" name="Slide Number Placeholder 3"/>
          <p:cNvSpPr>
            <a:spLocks noGrp="1"/>
          </p:cNvSpPr>
          <p:nvPr>
            <p:ph type="sldNum" sz="quarter" idx="5"/>
          </p:nvPr>
        </p:nvSpPr>
        <p:spPr/>
        <p:txBody>
          <a:bodyPr/>
          <a:lstStyle/>
          <a:p>
            <a:fld id="{EA9EDAC3-3FF6-EA41-8425-5064DDB94580}" type="slidenum">
              <a:rPr lang="en-US" smtClean="0"/>
              <a:t>21</a:t>
            </a:fld>
            <a:endParaRPr lang="en-US"/>
          </a:p>
        </p:txBody>
      </p:sp>
    </p:spTree>
    <p:extLst>
      <p:ext uri="{BB962C8B-B14F-4D97-AF65-F5344CB8AC3E}">
        <p14:creationId xmlns:p14="http://schemas.microsoft.com/office/powerpoint/2010/main" val="10265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EDAC3-3FF6-EA41-8425-5064DDB94580}" type="slidenum">
              <a:rPr lang="en-US" smtClean="0"/>
              <a:t>23</a:t>
            </a:fld>
            <a:endParaRPr lang="en-US"/>
          </a:p>
        </p:txBody>
      </p:sp>
    </p:spTree>
    <p:extLst>
      <p:ext uri="{BB962C8B-B14F-4D97-AF65-F5344CB8AC3E}">
        <p14:creationId xmlns:p14="http://schemas.microsoft.com/office/powerpoint/2010/main" val="2753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balanced overall</a:t>
            </a:r>
          </a:p>
          <a:p>
            <a:r>
              <a:rPr lang="en-US" dirty="0"/>
              <a:t>More node positive patients in WBI arm</a:t>
            </a:r>
          </a:p>
          <a:p>
            <a:r>
              <a:rPr lang="en-US" dirty="0"/>
              <a:t>Higher grade tumors in WBI arm</a:t>
            </a:r>
          </a:p>
          <a:p>
            <a:r>
              <a:rPr lang="en-US" dirty="0"/>
              <a:t>Third of patients had no systemic therapy</a:t>
            </a:r>
          </a:p>
          <a:p>
            <a:r>
              <a:rPr lang="en-US" dirty="0"/>
              <a:t>Half to two thirds were ASTRO suitable/ESTRO low</a:t>
            </a:r>
          </a:p>
        </p:txBody>
      </p:sp>
      <p:sp>
        <p:nvSpPr>
          <p:cNvPr id="4" name="Slide Number Placeholder 3"/>
          <p:cNvSpPr>
            <a:spLocks noGrp="1"/>
          </p:cNvSpPr>
          <p:nvPr>
            <p:ph type="sldNum" sz="quarter" idx="5"/>
          </p:nvPr>
        </p:nvSpPr>
        <p:spPr/>
        <p:txBody>
          <a:bodyPr/>
          <a:lstStyle/>
          <a:p>
            <a:fld id="{EA9EDAC3-3FF6-EA41-8425-5064DDB94580}" type="slidenum">
              <a:rPr lang="en-US" smtClean="0"/>
              <a:t>25</a:t>
            </a:fld>
            <a:endParaRPr lang="en-US"/>
          </a:p>
        </p:txBody>
      </p:sp>
    </p:spTree>
    <p:extLst>
      <p:ext uri="{BB962C8B-B14F-4D97-AF65-F5344CB8AC3E}">
        <p14:creationId xmlns:p14="http://schemas.microsoft.com/office/powerpoint/2010/main" val="257969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ASTRO suitability guidelines</a:t>
            </a:r>
          </a:p>
        </p:txBody>
      </p:sp>
      <p:sp>
        <p:nvSpPr>
          <p:cNvPr id="4" name="Slide Number Placeholder 3"/>
          <p:cNvSpPr>
            <a:spLocks noGrp="1"/>
          </p:cNvSpPr>
          <p:nvPr>
            <p:ph type="sldNum" sz="quarter" idx="5"/>
          </p:nvPr>
        </p:nvSpPr>
        <p:spPr/>
        <p:txBody>
          <a:bodyPr/>
          <a:lstStyle/>
          <a:p>
            <a:fld id="{EA9EDAC3-3FF6-EA41-8425-5064DDB94580}" type="slidenum">
              <a:rPr lang="en-US" smtClean="0"/>
              <a:t>26</a:t>
            </a:fld>
            <a:endParaRPr lang="en-US"/>
          </a:p>
        </p:txBody>
      </p:sp>
    </p:spTree>
    <p:extLst>
      <p:ext uri="{BB962C8B-B14F-4D97-AF65-F5344CB8AC3E}">
        <p14:creationId xmlns:p14="http://schemas.microsoft.com/office/powerpoint/2010/main" val="324523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GEC-ESTRO suitability guidelines</a:t>
            </a:r>
          </a:p>
        </p:txBody>
      </p:sp>
      <p:sp>
        <p:nvSpPr>
          <p:cNvPr id="4" name="Slide Number Placeholder 3"/>
          <p:cNvSpPr>
            <a:spLocks noGrp="1"/>
          </p:cNvSpPr>
          <p:nvPr>
            <p:ph type="sldNum" sz="quarter" idx="5"/>
          </p:nvPr>
        </p:nvSpPr>
        <p:spPr/>
        <p:txBody>
          <a:bodyPr/>
          <a:lstStyle/>
          <a:p>
            <a:fld id="{EA9EDAC3-3FF6-EA41-8425-5064DDB94580}" type="slidenum">
              <a:rPr lang="en-US" smtClean="0"/>
              <a:t>27</a:t>
            </a:fld>
            <a:endParaRPr lang="en-US"/>
          </a:p>
        </p:txBody>
      </p:sp>
    </p:spTree>
    <p:extLst>
      <p:ext uri="{BB962C8B-B14F-4D97-AF65-F5344CB8AC3E}">
        <p14:creationId xmlns:p14="http://schemas.microsoft.com/office/powerpoint/2010/main" val="68673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1/11/21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1/11/21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1/11/21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1/11/21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FE51-08EB-D949-8D55-779EB7576B18}"/>
              </a:ext>
            </a:extLst>
          </p:cNvPr>
          <p:cNvSpPr>
            <a:spLocks noGrp="1"/>
          </p:cNvSpPr>
          <p:nvPr>
            <p:ph type="ctrTitle"/>
          </p:nvPr>
        </p:nvSpPr>
        <p:spPr/>
        <p:txBody>
          <a:bodyPr/>
          <a:lstStyle/>
          <a:p>
            <a:r>
              <a:rPr lang="en-US" dirty="0"/>
              <a:t>APBI Update – 10 Year APBI-IMRT-Florence Trial Results</a:t>
            </a:r>
          </a:p>
        </p:txBody>
      </p:sp>
      <p:sp>
        <p:nvSpPr>
          <p:cNvPr id="3" name="Subtitle 2">
            <a:extLst>
              <a:ext uri="{FF2B5EF4-FFF2-40B4-BE49-F238E27FC236}">
                <a16:creationId xmlns:a16="http://schemas.microsoft.com/office/drawing/2014/main" id="{96711147-0BDE-7E46-9927-F40D5CA8407E}"/>
              </a:ext>
            </a:extLst>
          </p:cNvPr>
          <p:cNvSpPr>
            <a:spLocks noGrp="1"/>
          </p:cNvSpPr>
          <p:nvPr>
            <p:ph type="subTitle" idx="1"/>
          </p:nvPr>
        </p:nvSpPr>
        <p:spPr/>
        <p:txBody>
          <a:bodyPr>
            <a:normAutofit fontScale="70000" lnSpcReduction="20000"/>
          </a:bodyPr>
          <a:lstStyle/>
          <a:p>
            <a:r>
              <a:rPr lang="en-US" dirty="0"/>
              <a:t>Radiation Oncology Journal Club</a:t>
            </a:r>
          </a:p>
          <a:p>
            <a:r>
              <a:rPr lang="en-US" dirty="0"/>
              <a:t>January 12, 2021</a:t>
            </a:r>
          </a:p>
          <a:p>
            <a:r>
              <a:rPr lang="en-US" dirty="0"/>
              <a:t>Dr. Jordan Stosky, MD, FRCPC</a:t>
            </a:r>
          </a:p>
        </p:txBody>
      </p:sp>
    </p:spTree>
    <p:extLst>
      <p:ext uri="{BB962C8B-B14F-4D97-AF65-F5344CB8AC3E}">
        <p14:creationId xmlns:p14="http://schemas.microsoft.com/office/powerpoint/2010/main" val="1348073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38D4B-4562-1543-AA7F-0A5552BEA550}"/>
              </a:ext>
            </a:extLst>
          </p:cNvPr>
          <p:cNvSpPr>
            <a:spLocks noGrp="1"/>
          </p:cNvSpPr>
          <p:nvPr>
            <p:ph type="title"/>
          </p:nvPr>
        </p:nvSpPr>
        <p:spPr/>
        <p:txBody>
          <a:bodyPr/>
          <a:lstStyle/>
          <a:p>
            <a:r>
              <a:rPr lang="en-US" dirty="0"/>
              <a:t>Inclusion Criteria</a:t>
            </a:r>
          </a:p>
        </p:txBody>
      </p:sp>
      <p:sp>
        <p:nvSpPr>
          <p:cNvPr id="3" name="Content Placeholder 2">
            <a:extLst>
              <a:ext uri="{FF2B5EF4-FFF2-40B4-BE49-F238E27FC236}">
                <a16:creationId xmlns:a16="http://schemas.microsoft.com/office/drawing/2014/main" id="{076F4AF7-F9A0-084E-A502-6CBD358FCECE}"/>
              </a:ext>
            </a:extLst>
          </p:cNvPr>
          <p:cNvSpPr>
            <a:spLocks noGrp="1"/>
          </p:cNvSpPr>
          <p:nvPr>
            <p:ph idx="1"/>
          </p:nvPr>
        </p:nvSpPr>
        <p:spPr/>
        <p:txBody>
          <a:bodyPr/>
          <a:lstStyle/>
          <a:p>
            <a:r>
              <a:rPr lang="en-US" dirty="0"/>
              <a:t>Women &gt;40 years</a:t>
            </a:r>
          </a:p>
          <a:p>
            <a:r>
              <a:rPr lang="en-US" dirty="0"/>
              <a:t>Maximum 2.5cm tumor, suitable for BCS</a:t>
            </a:r>
          </a:p>
          <a:p>
            <a:r>
              <a:rPr lang="en-US" dirty="0"/>
              <a:t>Included:</a:t>
            </a:r>
          </a:p>
          <a:p>
            <a:pPr lvl="1"/>
            <a:r>
              <a:rPr lang="en-US" dirty="0"/>
              <a:t>LVI</a:t>
            </a:r>
          </a:p>
          <a:p>
            <a:pPr lvl="1"/>
            <a:r>
              <a:rPr lang="en-US" dirty="0"/>
              <a:t>DCIS</a:t>
            </a:r>
          </a:p>
          <a:p>
            <a:pPr lvl="1"/>
            <a:r>
              <a:rPr lang="en-US" dirty="0"/>
              <a:t>Node positive patients</a:t>
            </a:r>
          </a:p>
          <a:p>
            <a:pPr lvl="1"/>
            <a:r>
              <a:rPr lang="en-US" dirty="0"/>
              <a:t>All molecular subtypes</a:t>
            </a:r>
          </a:p>
          <a:p>
            <a:r>
              <a:rPr lang="en-US" dirty="0"/>
              <a:t>Exclusion:</a:t>
            </a:r>
          </a:p>
          <a:p>
            <a:pPr lvl="1"/>
            <a:r>
              <a:rPr lang="en-US" dirty="0"/>
              <a:t>Extensive intraductal carcinoma (EIC)</a:t>
            </a:r>
          </a:p>
          <a:p>
            <a:pPr lvl="1"/>
            <a:r>
              <a:rPr lang="en-US" dirty="0"/>
              <a:t>Multiple foci</a:t>
            </a:r>
          </a:p>
          <a:p>
            <a:pPr lvl="1"/>
            <a:r>
              <a:rPr lang="en-US" dirty="0"/>
              <a:t>Surgical margins &lt;5mm</a:t>
            </a:r>
          </a:p>
        </p:txBody>
      </p:sp>
    </p:spTree>
    <p:extLst>
      <p:ext uri="{BB962C8B-B14F-4D97-AF65-F5344CB8AC3E}">
        <p14:creationId xmlns:p14="http://schemas.microsoft.com/office/powerpoint/2010/main" val="266805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4439-B2D7-4A41-9801-982C76D8D972}"/>
              </a:ext>
            </a:extLst>
          </p:cNvPr>
          <p:cNvSpPr>
            <a:spLocks noGrp="1"/>
          </p:cNvSpPr>
          <p:nvPr>
            <p:ph type="title"/>
          </p:nvPr>
        </p:nvSpPr>
        <p:spPr/>
        <p:txBody>
          <a:bodyPr/>
          <a:lstStyle/>
          <a:p>
            <a:r>
              <a:rPr lang="en-US" dirty="0"/>
              <a:t>Study Design</a:t>
            </a:r>
          </a:p>
        </p:txBody>
      </p:sp>
      <p:sp>
        <p:nvSpPr>
          <p:cNvPr id="3" name="Content Placeholder 2">
            <a:extLst>
              <a:ext uri="{FF2B5EF4-FFF2-40B4-BE49-F238E27FC236}">
                <a16:creationId xmlns:a16="http://schemas.microsoft.com/office/drawing/2014/main" id="{CB3BBA18-E894-534D-819F-9785C619189A}"/>
              </a:ext>
            </a:extLst>
          </p:cNvPr>
          <p:cNvSpPr>
            <a:spLocks noGrp="1"/>
          </p:cNvSpPr>
          <p:nvPr>
            <p:ph idx="1"/>
          </p:nvPr>
        </p:nvSpPr>
        <p:spPr/>
        <p:txBody>
          <a:bodyPr/>
          <a:lstStyle/>
          <a:p>
            <a:r>
              <a:rPr lang="en-US" dirty="0"/>
              <a:t>Study designed to compare 5-year IBTR rate in APBI and WBI arms</a:t>
            </a:r>
          </a:p>
          <a:p>
            <a:r>
              <a:rPr lang="en-US" dirty="0"/>
              <a:t>Assumed 5-year IBTR rate of 3% in WBI group, and equivalence of 2 groups if APBI did not exceed 5%</a:t>
            </a:r>
          </a:p>
          <a:p>
            <a:r>
              <a:rPr lang="en-US" dirty="0"/>
              <a:t>245 patients provided 80% power</a:t>
            </a:r>
          </a:p>
          <a:p>
            <a:r>
              <a:rPr lang="en-US" dirty="0"/>
              <a:t>ITT and per-protocol analysis performed</a:t>
            </a:r>
          </a:p>
        </p:txBody>
      </p:sp>
    </p:spTree>
    <p:extLst>
      <p:ext uri="{BB962C8B-B14F-4D97-AF65-F5344CB8AC3E}">
        <p14:creationId xmlns:p14="http://schemas.microsoft.com/office/powerpoint/2010/main" val="188093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ADD755-59B0-0A4F-9008-EAFC218E5455}"/>
              </a:ext>
            </a:extLst>
          </p:cNvPr>
          <p:cNvPicPr>
            <a:picLocks noChangeAspect="1"/>
          </p:cNvPicPr>
          <p:nvPr/>
        </p:nvPicPr>
        <p:blipFill>
          <a:blip r:embed="rId2"/>
          <a:stretch>
            <a:fillRect/>
          </a:stretch>
        </p:blipFill>
        <p:spPr>
          <a:xfrm>
            <a:off x="2387841" y="0"/>
            <a:ext cx="7416318" cy="6858000"/>
          </a:xfrm>
          <a:prstGeom prst="rect">
            <a:avLst/>
          </a:prstGeom>
        </p:spPr>
      </p:pic>
    </p:spTree>
    <p:extLst>
      <p:ext uri="{BB962C8B-B14F-4D97-AF65-F5344CB8AC3E}">
        <p14:creationId xmlns:p14="http://schemas.microsoft.com/office/powerpoint/2010/main" val="224760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B15-8C07-C043-9D00-66FB7ECDB0D0}"/>
              </a:ext>
            </a:extLst>
          </p:cNvPr>
          <p:cNvSpPr>
            <a:spLocks noGrp="1"/>
          </p:cNvSpPr>
          <p:nvPr>
            <p:ph type="title"/>
          </p:nvPr>
        </p:nvSpPr>
        <p:spPr/>
        <p:txBody>
          <a:bodyPr/>
          <a:lstStyle/>
          <a:p>
            <a:r>
              <a:rPr lang="en-US" dirty="0"/>
              <a:t>Study Treatments</a:t>
            </a:r>
          </a:p>
        </p:txBody>
      </p:sp>
      <p:sp>
        <p:nvSpPr>
          <p:cNvPr id="3" name="Content Placeholder 2">
            <a:extLst>
              <a:ext uri="{FF2B5EF4-FFF2-40B4-BE49-F238E27FC236}">
                <a16:creationId xmlns:a16="http://schemas.microsoft.com/office/drawing/2014/main" id="{183D53C3-50DA-044C-A9E7-F86EC5656B6E}"/>
              </a:ext>
            </a:extLst>
          </p:cNvPr>
          <p:cNvSpPr>
            <a:spLocks noGrp="1"/>
          </p:cNvSpPr>
          <p:nvPr>
            <p:ph idx="1"/>
          </p:nvPr>
        </p:nvSpPr>
        <p:spPr/>
        <p:txBody>
          <a:bodyPr/>
          <a:lstStyle/>
          <a:p>
            <a:r>
              <a:rPr lang="en-US" dirty="0"/>
              <a:t>Patients randomized to WBI or APBI using IMRT in 1:1 ratio</a:t>
            </a:r>
          </a:p>
          <a:p>
            <a:r>
              <a:rPr lang="en-US" dirty="0"/>
              <a:t>Surgeons asked to place minimum 4 clips at the borders of the surgical bed</a:t>
            </a:r>
          </a:p>
          <a:p>
            <a:r>
              <a:rPr lang="en-US" dirty="0"/>
              <a:t>CT simulation within 4 weeks after surgery with 0.3cm axial slice thickness</a:t>
            </a:r>
          </a:p>
          <a:p>
            <a:endParaRPr lang="en-US" dirty="0"/>
          </a:p>
        </p:txBody>
      </p:sp>
    </p:spTree>
    <p:extLst>
      <p:ext uri="{BB962C8B-B14F-4D97-AF65-F5344CB8AC3E}">
        <p14:creationId xmlns:p14="http://schemas.microsoft.com/office/powerpoint/2010/main" val="1909840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762E-FB01-784C-88AC-897B3E8A8CC1}"/>
              </a:ext>
            </a:extLst>
          </p:cNvPr>
          <p:cNvSpPr>
            <a:spLocks noGrp="1"/>
          </p:cNvSpPr>
          <p:nvPr>
            <p:ph type="title"/>
          </p:nvPr>
        </p:nvSpPr>
        <p:spPr/>
        <p:txBody>
          <a:bodyPr/>
          <a:lstStyle/>
          <a:p>
            <a:r>
              <a:rPr lang="en-US" dirty="0"/>
              <a:t>WBRT Arm</a:t>
            </a:r>
          </a:p>
        </p:txBody>
      </p:sp>
      <p:sp>
        <p:nvSpPr>
          <p:cNvPr id="3" name="Content Placeholder 2">
            <a:extLst>
              <a:ext uri="{FF2B5EF4-FFF2-40B4-BE49-F238E27FC236}">
                <a16:creationId xmlns:a16="http://schemas.microsoft.com/office/drawing/2014/main" id="{ED7999A5-79E7-F34B-BBA3-B1D34CD3BB3D}"/>
              </a:ext>
            </a:extLst>
          </p:cNvPr>
          <p:cNvSpPr>
            <a:spLocks noGrp="1"/>
          </p:cNvSpPr>
          <p:nvPr>
            <p:ph idx="1"/>
          </p:nvPr>
        </p:nvSpPr>
        <p:spPr/>
        <p:txBody>
          <a:bodyPr/>
          <a:lstStyle/>
          <a:p>
            <a:r>
              <a:rPr lang="en-US" dirty="0"/>
              <a:t>Prescription dose 50 </a:t>
            </a:r>
            <a:r>
              <a:rPr lang="en-US" dirty="0" err="1"/>
              <a:t>Gy</a:t>
            </a:r>
            <a:r>
              <a:rPr lang="en-US" dirty="0"/>
              <a:t> / 25 with sequential 10 </a:t>
            </a:r>
            <a:r>
              <a:rPr lang="en-US" dirty="0" err="1"/>
              <a:t>Gy</a:t>
            </a:r>
            <a:r>
              <a:rPr lang="en-US" dirty="0"/>
              <a:t> / 5 surgical bed boost</a:t>
            </a:r>
          </a:p>
          <a:p>
            <a:r>
              <a:rPr lang="en-US" dirty="0"/>
              <a:t>Wedged photon tangents, and boost delivered with direct electron field</a:t>
            </a:r>
          </a:p>
          <a:p>
            <a:r>
              <a:rPr lang="en-US" dirty="0"/>
              <a:t>OAR constraints:</a:t>
            </a:r>
          </a:p>
          <a:p>
            <a:pPr lvl="1"/>
            <a:r>
              <a:rPr lang="en-US" dirty="0"/>
              <a:t>Heart: V20&lt;5%</a:t>
            </a:r>
          </a:p>
          <a:p>
            <a:pPr lvl="1"/>
            <a:r>
              <a:rPr lang="en-US" dirty="0"/>
              <a:t>Ipsilateral lung: V20&lt;20%</a:t>
            </a:r>
          </a:p>
          <a:p>
            <a:r>
              <a:rPr lang="en-US" dirty="0"/>
              <a:t>Heterogeneity</a:t>
            </a:r>
          </a:p>
          <a:p>
            <a:pPr lvl="1"/>
            <a:r>
              <a:rPr lang="en-US" dirty="0" err="1"/>
              <a:t>Dmax</a:t>
            </a:r>
            <a:r>
              <a:rPr lang="en-US" dirty="0"/>
              <a:t> 55Gy</a:t>
            </a:r>
          </a:p>
          <a:p>
            <a:pPr lvl="1"/>
            <a:r>
              <a:rPr lang="en-US" dirty="0"/>
              <a:t>V52.5&lt;10%</a:t>
            </a:r>
          </a:p>
        </p:txBody>
      </p:sp>
    </p:spTree>
    <p:extLst>
      <p:ext uri="{BB962C8B-B14F-4D97-AF65-F5344CB8AC3E}">
        <p14:creationId xmlns:p14="http://schemas.microsoft.com/office/powerpoint/2010/main" val="3312026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2742-282D-2944-A915-6522787F203F}"/>
              </a:ext>
            </a:extLst>
          </p:cNvPr>
          <p:cNvSpPr>
            <a:spLocks noGrp="1"/>
          </p:cNvSpPr>
          <p:nvPr>
            <p:ph type="title"/>
          </p:nvPr>
        </p:nvSpPr>
        <p:spPr/>
        <p:txBody>
          <a:bodyPr/>
          <a:lstStyle/>
          <a:p>
            <a:r>
              <a:rPr lang="en-US" dirty="0"/>
              <a:t>APBI Arm</a:t>
            </a:r>
          </a:p>
        </p:txBody>
      </p:sp>
      <p:sp>
        <p:nvSpPr>
          <p:cNvPr id="3" name="Content Placeholder 2">
            <a:extLst>
              <a:ext uri="{FF2B5EF4-FFF2-40B4-BE49-F238E27FC236}">
                <a16:creationId xmlns:a16="http://schemas.microsoft.com/office/drawing/2014/main" id="{6A390634-D96D-1F45-802D-D1CAFFF47B75}"/>
              </a:ext>
            </a:extLst>
          </p:cNvPr>
          <p:cNvSpPr>
            <a:spLocks noGrp="1"/>
          </p:cNvSpPr>
          <p:nvPr>
            <p:ph idx="1"/>
          </p:nvPr>
        </p:nvSpPr>
        <p:spPr/>
        <p:txBody>
          <a:bodyPr>
            <a:normAutofit/>
          </a:bodyPr>
          <a:lstStyle/>
          <a:p>
            <a:r>
              <a:rPr lang="en-US" dirty="0"/>
              <a:t>30 </a:t>
            </a:r>
            <a:r>
              <a:rPr lang="en-US" dirty="0" err="1"/>
              <a:t>Gy</a:t>
            </a:r>
            <a:r>
              <a:rPr lang="en-US" dirty="0"/>
              <a:t> in 5 non-consecutive once-daily fractions</a:t>
            </a:r>
          </a:p>
          <a:p>
            <a:r>
              <a:rPr lang="en-US" dirty="0"/>
              <a:t>5 6MV non-coplanar fields used</a:t>
            </a:r>
          </a:p>
          <a:p>
            <a:r>
              <a:rPr lang="en-US" dirty="0"/>
              <a:t>Patients treated supine, with 6 </a:t>
            </a:r>
            <a:r>
              <a:rPr lang="en-US" dirty="0" err="1"/>
              <a:t>DoF</a:t>
            </a:r>
            <a:r>
              <a:rPr lang="en-US" dirty="0"/>
              <a:t> match</a:t>
            </a:r>
          </a:p>
          <a:p>
            <a:r>
              <a:rPr lang="en-US" dirty="0"/>
              <a:t>No respiratory control used</a:t>
            </a:r>
          </a:p>
        </p:txBody>
      </p:sp>
    </p:spTree>
    <p:extLst>
      <p:ext uri="{BB962C8B-B14F-4D97-AF65-F5344CB8AC3E}">
        <p14:creationId xmlns:p14="http://schemas.microsoft.com/office/powerpoint/2010/main" val="1609760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AEB0-80AC-6143-A5C7-776B7E34418C}"/>
              </a:ext>
            </a:extLst>
          </p:cNvPr>
          <p:cNvSpPr>
            <a:spLocks noGrp="1"/>
          </p:cNvSpPr>
          <p:nvPr>
            <p:ph type="title"/>
          </p:nvPr>
        </p:nvSpPr>
        <p:spPr/>
        <p:txBody>
          <a:bodyPr/>
          <a:lstStyle/>
          <a:p>
            <a:r>
              <a:rPr lang="en-US" dirty="0"/>
              <a:t>APBI Targets</a:t>
            </a:r>
          </a:p>
        </p:txBody>
      </p:sp>
      <p:sp>
        <p:nvSpPr>
          <p:cNvPr id="3" name="Content Placeholder 2">
            <a:extLst>
              <a:ext uri="{FF2B5EF4-FFF2-40B4-BE49-F238E27FC236}">
                <a16:creationId xmlns:a16="http://schemas.microsoft.com/office/drawing/2014/main" id="{32656D80-CC1D-D34E-9E5B-4117866A3B65}"/>
              </a:ext>
            </a:extLst>
          </p:cNvPr>
          <p:cNvSpPr>
            <a:spLocks noGrp="1"/>
          </p:cNvSpPr>
          <p:nvPr>
            <p:ph idx="1"/>
          </p:nvPr>
        </p:nvSpPr>
        <p:spPr/>
        <p:txBody>
          <a:bodyPr/>
          <a:lstStyle/>
          <a:p>
            <a:r>
              <a:rPr lang="en-US" dirty="0"/>
              <a:t>CTV was an isotropic 1cm expansion around surgical clips</a:t>
            </a:r>
          </a:p>
          <a:p>
            <a:pPr lvl="1"/>
            <a:r>
              <a:rPr lang="en-US" dirty="0"/>
              <a:t>Cropped 3mm from surface</a:t>
            </a:r>
          </a:p>
          <a:p>
            <a:r>
              <a:rPr lang="en-US" dirty="0"/>
              <a:t>PTV was 1cm margin to CTV</a:t>
            </a:r>
          </a:p>
          <a:p>
            <a:pPr lvl="1"/>
            <a:r>
              <a:rPr lang="en-US" dirty="0"/>
              <a:t>Cropped 4mm into lung</a:t>
            </a:r>
          </a:p>
          <a:p>
            <a:pPr lvl="1"/>
            <a:r>
              <a:rPr lang="en-US" dirty="0"/>
              <a:t>Cropped 3mm from skin</a:t>
            </a:r>
          </a:p>
          <a:p>
            <a:r>
              <a:rPr lang="en-US" dirty="0"/>
              <a:t>OARs:</a:t>
            </a:r>
          </a:p>
          <a:p>
            <a:pPr lvl="1"/>
            <a:r>
              <a:rPr lang="en-US" dirty="0"/>
              <a:t>Ipsilateral and contralateral breast</a:t>
            </a:r>
          </a:p>
          <a:p>
            <a:pPr lvl="1"/>
            <a:r>
              <a:rPr lang="en-US" dirty="0"/>
              <a:t>Ipsilateral and contralateral lung</a:t>
            </a:r>
          </a:p>
          <a:p>
            <a:pPr lvl="1"/>
            <a:r>
              <a:rPr lang="en-US" dirty="0"/>
              <a:t>Heart</a:t>
            </a:r>
          </a:p>
          <a:p>
            <a:pPr lvl="1"/>
            <a:r>
              <a:rPr lang="en-US" dirty="0"/>
              <a:t>Spinal Cord</a:t>
            </a:r>
          </a:p>
          <a:p>
            <a:endParaRPr lang="en-US" dirty="0"/>
          </a:p>
        </p:txBody>
      </p:sp>
    </p:spTree>
    <p:extLst>
      <p:ext uri="{BB962C8B-B14F-4D97-AF65-F5344CB8AC3E}">
        <p14:creationId xmlns:p14="http://schemas.microsoft.com/office/powerpoint/2010/main" val="1945508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671AD-22D4-7843-906E-CC56073A0FE1}"/>
              </a:ext>
            </a:extLst>
          </p:cNvPr>
          <p:cNvSpPr>
            <a:spLocks noGrp="1"/>
          </p:cNvSpPr>
          <p:nvPr>
            <p:ph type="title"/>
          </p:nvPr>
        </p:nvSpPr>
        <p:spPr/>
        <p:txBody>
          <a:bodyPr/>
          <a:lstStyle/>
          <a:p>
            <a:r>
              <a:rPr lang="en-US" dirty="0"/>
              <a:t>Plan optimization</a:t>
            </a:r>
          </a:p>
        </p:txBody>
      </p:sp>
      <p:sp>
        <p:nvSpPr>
          <p:cNvPr id="3" name="Content Placeholder 2">
            <a:extLst>
              <a:ext uri="{FF2B5EF4-FFF2-40B4-BE49-F238E27FC236}">
                <a16:creationId xmlns:a16="http://schemas.microsoft.com/office/drawing/2014/main" id="{07186542-AF29-2D42-BC72-2CE8E1BFBA09}"/>
              </a:ext>
            </a:extLst>
          </p:cNvPr>
          <p:cNvSpPr>
            <a:spLocks noGrp="1"/>
          </p:cNvSpPr>
          <p:nvPr>
            <p:ph idx="1"/>
          </p:nvPr>
        </p:nvSpPr>
        <p:spPr/>
        <p:txBody>
          <a:bodyPr/>
          <a:lstStyle/>
          <a:p>
            <a:r>
              <a:rPr lang="en-US" dirty="0"/>
              <a:t>100% of PTV covered by 95% of prescribed dose (V28.5=100%)</a:t>
            </a:r>
          </a:p>
          <a:p>
            <a:r>
              <a:rPr lang="en-US" dirty="0"/>
              <a:t>PTV </a:t>
            </a:r>
            <a:r>
              <a:rPr lang="en-US" dirty="0" err="1"/>
              <a:t>Dmax</a:t>
            </a:r>
            <a:r>
              <a:rPr lang="en-US" dirty="0"/>
              <a:t> &lt;105% (31.5 </a:t>
            </a:r>
            <a:r>
              <a:rPr lang="en-US" dirty="0" err="1"/>
              <a:t>Gy</a:t>
            </a:r>
            <a:r>
              <a:rPr lang="en-US" dirty="0"/>
              <a:t>)</a:t>
            </a:r>
          </a:p>
          <a:p>
            <a:r>
              <a:rPr lang="en-US" dirty="0"/>
              <a:t>PTV </a:t>
            </a:r>
            <a:r>
              <a:rPr lang="en-US" dirty="0" err="1"/>
              <a:t>Dmin</a:t>
            </a:r>
            <a:r>
              <a:rPr lang="en-US" dirty="0"/>
              <a:t> &gt;28 </a:t>
            </a:r>
            <a:r>
              <a:rPr lang="en-US" dirty="0" err="1"/>
              <a:t>Gy</a:t>
            </a:r>
            <a:endParaRPr lang="en-US" dirty="0"/>
          </a:p>
          <a:p>
            <a:r>
              <a:rPr lang="en-US" dirty="0"/>
              <a:t>Uninvolved breast V15 &lt; 50%</a:t>
            </a:r>
          </a:p>
          <a:p>
            <a:r>
              <a:rPr lang="en-US" dirty="0"/>
              <a:t>Contralateral breast, </a:t>
            </a:r>
            <a:r>
              <a:rPr lang="en-US" dirty="0" err="1"/>
              <a:t>Dmax</a:t>
            </a:r>
            <a:r>
              <a:rPr lang="en-US" dirty="0"/>
              <a:t> &lt;1 </a:t>
            </a:r>
            <a:r>
              <a:rPr lang="en-US" dirty="0" err="1"/>
              <a:t>Gy</a:t>
            </a:r>
            <a:endParaRPr lang="en-US" dirty="0"/>
          </a:p>
          <a:p>
            <a:r>
              <a:rPr lang="en-US" dirty="0"/>
              <a:t>Ipsilateral lung V10&lt;20%</a:t>
            </a:r>
          </a:p>
          <a:p>
            <a:r>
              <a:rPr lang="en-US" dirty="0"/>
              <a:t>Contralateral lung V5&lt;10%</a:t>
            </a:r>
          </a:p>
          <a:p>
            <a:r>
              <a:rPr lang="en-US" dirty="0"/>
              <a:t>Heart V3&lt;10%</a:t>
            </a:r>
          </a:p>
          <a:p>
            <a:endParaRPr lang="en-US" dirty="0"/>
          </a:p>
        </p:txBody>
      </p:sp>
    </p:spTree>
    <p:extLst>
      <p:ext uri="{BB962C8B-B14F-4D97-AF65-F5344CB8AC3E}">
        <p14:creationId xmlns:p14="http://schemas.microsoft.com/office/powerpoint/2010/main" val="989031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F75B-E337-004F-B29B-4B19409EF00E}"/>
              </a:ext>
            </a:extLst>
          </p:cNvPr>
          <p:cNvSpPr>
            <a:spLocks noGrp="1"/>
          </p:cNvSpPr>
          <p:nvPr>
            <p:ph type="title"/>
          </p:nvPr>
        </p:nvSpPr>
        <p:spPr/>
        <p:txBody>
          <a:bodyPr/>
          <a:lstStyle/>
          <a:p>
            <a:r>
              <a:rPr lang="en-US" dirty="0"/>
              <a:t>Quality Assurance</a:t>
            </a:r>
          </a:p>
        </p:txBody>
      </p:sp>
      <p:sp>
        <p:nvSpPr>
          <p:cNvPr id="3" name="Content Placeholder 2">
            <a:extLst>
              <a:ext uri="{FF2B5EF4-FFF2-40B4-BE49-F238E27FC236}">
                <a16:creationId xmlns:a16="http://schemas.microsoft.com/office/drawing/2014/main" id="{1F6B5D16-A177-AD41-A4FD-E7ED38D1FBB2}"/>
              </a:ext>
            </a:extLst>
          </p:cNvPr>
          <p:cNvSpPr>
            <a:spLocks noGrp="1"/>
          </p:cNvSpPr>
          <p:nvPr>
            <p:ph idx="1"/>
          </p:nvPr>
        </p:nvSpPr>
        <p:spPr/>
        <p:txBody>
          <a:bodyPr/>
          <a:lstStyle/>
          <a:p>
            <a:r>
              <a:rPr lang="en-US" dirty="0"/>
              <a:t>Dose verification for WBI NOT performed pretreatment as only static fields used</a:t>
            </a:r>
          </a:p>
          <a:p>
            <a:r>
              <a:rPr lang="en-US" dirty="0"/>
              <a:t>1 out of 5 APBI plans verified pretreatment</a:t>
            </a:r>
          </a:p>
          <a:p>
            <a:r>
              <a:rPr lang="en-US" dirty="0"/>
              <a:t>Pathology QA based on local assessment, consistent with 12</a:t>
            </a:r>
            <a:r>
              <a:rPr lang="en-US" baseline="30000" dirty="0"/>
              <a:t>th</a:t>
            </a:r>
            <a:r>
              <a:rPr lang="en-US" dirty="0"/>
              <a:t> St Gallen International Expert Guidelines</a:t>
            </a:r>
          </a:p>
        </p:txBody>
      </p:sp>
    </p:spTree>
    <p:extLst>
      <p:ext uri="{BB962C8B-B14F-4D97-AF65-F5344CB8AC3E}">
        <p14:creationId xmlns:p14="http://schemas.microsoft.com/office/powerpoint/2010/main" val="3237467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7C77-4E70-2E41-AF04-3305C5B12C26}"/>
              </a:ext>
            </a:extLst>
          </p:cNvPr>
          <p:cNvSpPr>
            <a:spLocks noGrp="1"/>
          </p:cNvSpPr>
          <p:nvPr>
            <p:ph type="title"/>
          </p:nvPr>
        </p:nvSpPr>
        <p:spPr/>
        <p:txBody>
          <a:bodyPr/>
          <a:lstStyle/>
          <a:p>
            <a:r>
              <a:rPr lang="en-US" dirty="0"/>
              <a:t>Follow-up</a:t>
            </a:r>
          </a:p>
        </p:txBody>
      </p:sp>
      <p:sp>
        <p:nvSpPr>
          <p:cNvPr id="3" name="Content Placeholder 2">
            <a:extLst>
              <a:ext uri="{FF2B5EF4-FFF2-40B4-BE49-F238E27FC236}">
                <a16:creationId xmlns:a16="http://schemas.microsoft.com/office/drawing/2014/main" id="{BCA2CCD5-AC9F-AC40-99DC-1FCE93A8DEAB}"/>
              </a:ext>
            </a:extLst>
          </p:cNvPr>
          <p:cNvSpPr>
            <a:spLocks noGrp="1"/>
          </p:cNvSpPr>
          <p:nvPr>
            <p:ph sz="half" idx="1"/>
          </p:nvPr>
        </p:nvSpPr>
        <p:spPr/>
        <p:txBody>
          <a:bodyPr/>
          <a:lstStyle/>
          <a:p>
            <a:r>
              <a:rPr lang="en-US" dirty="0"/>
              <a:t>Patients followed up monthly for first 3 months</a:t>
            </a:r>
          </a:p>
          <a:p>
            <a:r>
              <a:rPr lang="en-US" dirty="0"/>
              <a:t>Every four months for 2 years</a:t>
            </a:r>
          </a:p>
          <a:p>
            <a:r>
              <a:rPr lang="en-US" dirty="0"/>
              <a:t>Every 6 months at years 2+</a:t>
            </a:r>
          </a:p>
          <a:p>
            <a:endParaRPr lang="en-US" dirty="0"/>
          </a:p>
        </p:txBody>
      </p:sp>
      <p:sp>
        <p:nvSpPr>
          <p:cNvPr id="4" name="Content Placeholder 3">
            <a:extLst>
              <a:ext uri="{FF2B5EF4-FFF2-40B4-BE49-F238E27FC236}">
                <a16:creationId xmlns:a16="http://schemas.microsoft.com/office/drawing/2014/main" id="{5DBB1151-1289-CF46-B283-C1357AE2D50C}"/>
              </a:ext>
            </a:extLst>
          </p:cNvPr>
          <p:cNvSpPr>
            <a:spLocks noGrp="1"/>
          </p:cNvSpPr>
          <p:nvPr>
            <p:ph sz="half" idx="2"/>
          </p:nvPr>
        </p:nvSpPr>
        <p:spPr/>
        <p:txBody>
          <a:bodyPr/>
          <a:lstStyle/>
          <a:p>
            <a:r>
              <a:rPr lang="en-US" dirty="0"/>
              <a:t>Clinical exam at each </a:t>
            </a:r>
            <a:r>
              <a:rPr lang="en-US" dirty="0" err="1"/>
              <a:t>followup</a:t>
            </a:r>
            <a:endParaRPr lang="en-US" dirty="0"/>
          </a:p>
          <a:p>
            <a:r>
              <a:rPr lang="en-US" dirty="0"/>
              <a:t>Mammogram annually</a:t>
            </a:r>
          </a:p>
        </p:txBody>
      </p:sp>
    </p:spTree>
    <p:extLst>
      <p:ext uri="{BB962C8B-B14F-4D97-AF65-F5344CB8AC3E}">
        <p14:creationId xmlns:p14="http://schemas.microsoft.com/office/powerpoint/2010/main" val="424415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66DD-5F51-484B-95B7-1C3D33D2F4E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C44DDA5-4094-4D4E-B3FB-66122D871697}"/>
              </a:ext>
            </a:extLst>
          </p:cNvPr>
          <p:cNvSpPr>
            <a:spLocks noGrp="1"/>
          </p:cNvSpPr>
          <p:nvPr>
            <p:ph idx="1"/>
          </p:nvPr>
        </p:nvSpPr>
        <p:spPr/>
        <p:txBody>
          <a:bodyPr/>
          <a:lstStyle/>
          <a:p>
            <a:r>
              <a:rPr lang="en-US" dirty="0"/>
              <a:t>Review methodology and 10 year results from APBI-IMRT-Florence Trial</a:t>
            </a:r>
          </a:p>
          <a:p>
            <a:r>
              <a:rPr lang="en-US" dirty="0"/>
              <a:t>Compare methodology and results to ACCEL and other APBI Trials</a:t>
            </a:r>
          </a:p>
          <a:p>
            <a:r>
              <a:rPr lang="en-US" dirty="0"/>
              <a:t>Compare results to those of UK Fast Forward</a:t>
            </a:r>
          </a:p>
        </p:txBody>
      </p:sp>
    </p:spTree>
    <p:extLst>
      <p:ext uri="{BB962C8B-B14F-4D97-AF65-F5344CB8AC3E}">
        <p14:creationId xmlns:p14="http://schemas.microsoft.com/office/powerpoint/2010/main" val="1373338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12DC-6DAC-BE4E-A705-6696BE440993}"/>
              </a:ext>
            </a:extLst>
          </p:cNvPr>
          <p:cNvSpPr>
            <a:spLocks noGrp="1"/>
          </p:cNvSpPr>
          <p:nvPr>
            <p:ph type="title"/>
          </p:nvPr>
        </p:nvSpPr>
        <p:spPr/>
        <p:txBody>
          <a:bodyPr/>
          <a:lstStyle/>
          <a:p>
            <a:r>
              <a:rPr lang="en-US" dirty="0"/>
              <a:t>End Points</a:t>
            </a:r>
          </a:p>
        </p:txBody>
      </p:sp>
      <p:sp>
        <p:nvSpPr>
          <p:cNvPr id="3" name="Content Placeholder 2">
            <a:extLst>
              <a:ext uri="{FF2B5EF4-FFF2-40B4-BE49-F238E27FC236}">
                <a16:creationId xmlns:a16="http://schemas.microsoft.com/office/drawing/2014/main" id="{03DCA899-5090-8D4D-B730-AED3DF03EEBA}"/>
              </a:ext>
            </a:extLst>
          </p:cNvPr>
          <p:cNvSpPr>
            <a:spLocks noGrp="1"/>
          </p:cNvSpPr>
          <p:nvPr>
            <p:ph idx="1"/>
          </p:nvPr>
        </p:nvSpPr>
        <p:spPr/>
        <p:txBody>
          <a:bodyPr/>
          <a:lstStyle/>
          <a:p>
            <a:r>
              <a:rPr lang="en-US" dirty="0"/>
              <a:t>Primary end point was IBTR rate</a:t>
            </a:r>
          </a:p>
          <a:p>
            <a:r>
              <a:rPr lang="en-US" dirty="0"/>
              <a:t>Secondary end points:</a:t>
            </a:r>
          </a:p>
          <a:p>
            <a:pPr lvl="1"/>
            <a:r>
              <a:rPr lang="en-US" dirty="0"/>
              <a:t>LRR</a:t>
            </a:r>
          </a:p>
          <a:p>
            <a:pPr lvl="1"/>
            <a:r>
              <a:rPr lang="en-US" dirty="0"/>
              <a:t>DM</a:t>
            </a:r>
          </a:p>
          <a:p>
            <a:pPr lvl="1"/>
            <a:r>
              <a:rPr lang="en-US" dirty="0"/>
              <a:t>Contralateral BC rates</a:t>
            </a:r>
          </a:p>
          <a:p>
            <a:pPr lvl="1"/>
            <a:r>
              <a:rPr lang="en-US" dirty="0"/>
              <a:t>BCSS</a:t>
            </a:r>
          </a:p>
          <a:p>
            <a:pPr lvl="1"/>
            <a:r>
              <a:rPr lang="en-US" dirty="0"/>
              <a:t>OS</a:t>
            </a:r>
          </a:p>
          <a:p>
            <a:pPr lvl="1"/>
            <a:r>
              <a:rPr lang="en-US" dirty="0"/>
              <a:t>Acute/late treatment toxicity</a:t>
            </a:r>
          </a:p>
          <a:p>
            <a:pPr lvl="1"/>
            <a:r>
              <a:rPr lang="en-US" dirty="0"/>
              <a:t>Cosmetic outcomes</a:t>
            </a:r>
          </a:p>
        </p:txBody>
      </p:sp>
    </p:spTree>
    <p:extLst>
      <p:ext uri="{BB962C8B-B14F-4D97-AF65-F5344CB8AC3E}">
        <p14:creationId xmlns:p14="http://schemas.microsoft.com/office/powerpoint/2010/main" val="3990497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DF60CA-5DAB-E649-B13A-51D16B62D0E8}"/>
              </a:ext>
            </a:extLst>
          </p:cNvPr>
          <p:cNvSpPr>
            <a:spLocks noGrp="1"/>
          </p:cNvSpPr>
          <p:nvPr>
            <p:ph type="title"/>
          </p:nvPr>
        </p:nvSpPr>
        <p:spPr/>
        <p:txBody>
          <a:bodyPr/>
          <a:lstStyle/>
          <a:p>
            <a:r>
              <a:rPr lang="en-US" dirty="0"/>
              <a:t>End Points</a:t>
            </a:r>
          </a:p>
        </p:txBody>
      </p:sp>
      <p:sp>
        <p:nvSpPr>
          <p:cNvPr id="8" name="Content Placeholder 7">
            <a:extLst>
              <a:ext uri="{FF2B5EF4-FFF2-40B4-BE49-F238E27FC236}">
                <a16:creationId xmlns:a16="http://schemas.microsoft.com/office/drawing/2014/main" id="{E7E65592-FEDD-0F43-A343-C55BDA51D134}"/>
              </a:ext>
            </a:extLst>
          </p:cNvPr>
          <p:cNvSpPr>
            <a:spLocks noGrp="1"/>
          </p:cNvSpPr>
          <p:nvPr>
            <p:ph idx="1"/>
          </p:nvPr>
        </p:nvSpPr>
        <p:spPr/>
        <p:txBody>
          <a:bodyPr/>
          <a:lstStyle/>
          <a:p>
            <a:r>
              <a:rPr lang="en-US" dirty="0"/>
              <a:t>Local recurrence defined as reappearance of BC in the index quadrant</a:t>
            </a:r>
          </a:p>
          <a:p>
            <a:r>
              <a:rPr lang="en-US" dirty="0"/>
              <a:t>Ipsilateral breast tumors as new BC in other quadrants of same breast</a:t>
            </a:r>
          </a:p>
          <a:p>
            <a:r>
              <a:rPr lang="en-US" dirty="0"/>
              <a:t>IBTR = LR + new ipsilateral breast tumors</a:t>
            </a:r>
          </a:p>
          <a:p>
            <a:r>
              <a:rPr lang="en-US" dirty="0"/>
              <a:t>LRR included recurrence in the ipsilateral axillary, supraclavicular, or internal mammary nodal regions</a:t>
            </a:r>
          </a:p>
          <a:p>
            <a:r>
              <a:rPr lang="en-US" dirty="0"/>
              <a:t>DM were recurrence to visceral and bone sites</a:t>
            </a:r>
          </a:p>
          <a:p>
            <a:r>
              <a:rPr lang="en-US" dirty="0"/>
              <a:t>Toxicity graded by RTOG and EORTC score</a:t>
            </a:r>
          </a:p>
          <a:p>
            <a:r>
              <a:rPr lang="en-US" dirty="0"/>
              <a:t>Cosmetic scored on the 4-category Harvard Breast Cosmesis Scale</a:t>
            </a:r>
          </a:p>
        </p:txBody>
      </p:sp>
    </p:spTree>
    <p:extLst>
      <p:ext uri="{BB962C8B-B14F-4D97-AF65-F5344CB8AC3E}">
        <p14:creationId xmlns:p14="http://schemas.microsoft.com/office/powerpoint/2010/main" val="142521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926E-5D5C-D942-B447-BC0D8090FC6F}"/>
              </a:ext>
            </a:extLst>
          </p:cNvPr>
          <p:cNvSpPr>
            <a:spLocks noGrp="1"/>
          </p:cNvSpPr>
          <p:nvPr>
            <p:ph type="title" idx="4294967295"/>
          </p:nvPr>
        </p:nvSpPr>
        <p:spPr>
          <a:xfrm>
            <a:off x="0" y="1123950"/>
            <a:ext cx="2947988" cy="4600575"/>
          </a:xfrm>
        </p:spPr>
        <p:txBody>
          <a:bodyPr/>
          <a:lstStyle/>
          <a:p>
            <a:r>
              <a:rPr lang="en-US" dirty="0"/>
              <a:t>Harvard/NSABP/RTOG Breast Cosmesis Grading Scale</a:t>
            </a:r>
          </a:p>
        </p:txBody>
      </p:sp>
      <p:graphicFrame>
        <p:nvGraphicFramePr>
          <p:cNvPr id="4" name="Table 4">
            <a:extLst>
              <a:ext uri="{FF2B5EF4-FFF2-40B4-BE49-F238E27FC236}">
                <a16:creationId xmlns:a16="http://schemas.microsoft.com/office/drawing/2014/main" id="{4C74DB9D-5763-0548-98DE-8B13FC95AD5E}"/>
              </a:ext>
            </a:extLst>
          </p:cNvPr>
          <p:cNvGraphicFramePr>
            <a:graphicFrameLocks noGrp="1"/>
          </p:cNvGraphicFramePr>
          <p:nvPr>
            <p:ph idx="4294967295"/>
            <p:extLst>
              <p:ext uri="{D42A27DB-BD31-4B8C-83A1-F6EECF244321}">
                <p14:modId xmlns:p14="http://schemas.microsoft.com/office/powerpoint/2010/main" val="802349253"/>
              </p:ext>
            </p:extLst>
          </p:nvPr>
        </p:nvGraphicFramePr>
        <p:xfrm>
          <a:off x="307975" y="254000"/>
          <a:ext cx="11576049" cy="6400798"/>
        </p:xfrm>
        <a:graphic>
          <a:graphicData uri="http://schemas.openxmlformats.org/drawingml/2006/table">
            <a:tbl>
              <a:tblPr bandRow="1">
                <a:tableStyleId>{5C22544A-7EE6-4342-B048-85BDC9FD1C3A}</a:tableStyleId>
              </a:tblPr>
              <a:tblGrid>
                <a:gridCol w="733425">
                  <a:extLst>
                    <a:ext uri="{9D8B030D-6E8A-4147-A177-3AD203B41FA5}">
                      <a16:colId xmlns:a16="http://schemas.microsoft.com/office/drawing/2014/main" val="2069179961"/>
                    </a:ext>
                  </a:extLst>
                </a:gridCol>
                <a:gridCol w="1549400">
                  <a:extLst>
                    <a:ext uri="{9D8B030D-6E8A-4147-A177-3AD203B41FA5}">
                      <a16:colId xmlns:a16="http://schemas.microsoft.com/office/drawing/2014/main" val="4153815394"/>
                    </a:ext>
                  </a:extLst>
                </a:gridCol>
                <a:gridCol w="9293224">
                  <a:extLst>
                    <a:ext uri="{9D8B030D-6E8A-4147-A177-3AD203B41FA5}">
                      <a16:colId xmlns:a16="http://schemas.microsoft.com/office/drawing/2014/main" val="635485058"/>
                    </a:ext>
                  </a:extLst>
                </a:gridCol>
              </a:tblGrid>
              <a:tr h="664698">
                <a:tc gridSpan="3">
                  <a:txBody>
                    <a:bodyPr/>
                    <a:lstStyle/>
                    <a:p>
                      <a:pPr algn="ctr"/>
                      <a:r>
                        <a:rPr lang="en-US" sz="2800" b="1" dirty="0"/>
                        <a:t>Harvard/NSABP/RTOG Breast Cosmesis Grading Score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22210491"/>
                  </a:ext>
                </a:extLst>
              </a:tr>
              <a:tr h="1629574">
                <a:tc>
                  <a:txBody>
                    <a:bodyPr/>
                    <a:lstStyle/>
                    <a:p>
                      <a:r>
                        <a:rPr lang="en-US" sz="2400" dirty="0"/>
                        <a:t>1</a:t>
                      </a:r>
                    </a:p>
                  </a:txBody>
                  <a:tcPr/>
                </a:tc>
                <a:tc>
                  <a:txBody>
                    <a:bodyPr/>
                    <a:lstStyle/>
                    <a:p>
                      <a:r>
                        <a:rPr lang="en-US" sz="2400" dirty="0"/>
                        <a:t>Excellent</a:t>
                      </a:r>
                    </a:p>
                  </a:txBody>
                  <a:tcPr/>
                </a:tc>
                <a:tc>
                  <a:txBody>
                    <a:bodyPr/>
                    <a:lstStyle/>
                    <a:p>
                      <a:r>
                        <a:rPr lang="en-US" dirty="0"/>
                        <a:t>When compared to the untreated breast, there is minimal or no difference in the size or shape of the treated breast. The way the breast feels (its texture) is the same or slightly different. There may be thickening, scar tissue, or fluid accumulation within the breast, but not enough to change the appearance</a:t>
                      </a:r>
                    </a:p>
                  </a:txBody>
                  <a:tcPr/>
                </a:tc>
                <a:extLst>
                  <a:ext uri="{0D108BD9-81ED-4DB2-BD59-A6C34878D82A}">
                    <a16:rowId xmlns:a16="http://schemas.microsoft.com/office/drawing/2014/main" val="3527361643"/>
                  </a:ext>
                </a:extLst>
              </a:tr>
              <a:tr h="1629574">
                <a:tc>
                  <a:txBody>
                    <a:bodyPr/>
                    <a:lstStyle/>
                    <a:p>
                      <a:r>
                        <a:rPr lang="en-US" sz="2400" dirty="0"/>
                        <a:t>2</a:t>
                      </a:r>
                    </a:p>
                  </a:txBody>
                  <a:tcPr/>
                </a:tc>
                <a:tc>
                  <a:txBody>
                    <a:bodyPr/>
                    <a:lstStyle/>
                    <a:p>
                      <a:r>
                        <a:rPr lang="en-US" sz="2400" dirty="0"/>
                        <a:t>Good</a:t>
                      </a:r>
                    </a:p>
                  </a:txBody>
                  <a:tcPr/>
                </a:tc>
                <a:tc>
                  <a:txBody>
                    <a:bodyPr/>
                    <a:lstStyle/>
                    <a:p>
                      <a:r>
                        <a:rPr lang="en-US" dirty="0"/>
                        <a:t>There is a slight difference in the size or shape of the treated breast as compared to the opposite breast or the original appearance of the treated breast. There may be some reddening or darkening of the breast. The thickening or scar tissue of the breast causes only a mild change in the shape or size.</a:t>
                      </a:r>
                    </a:p>
                  </a:txBody>
                  <a:tcPr/>
                </a:tc>
                <a:extLst>
                  <a:ext uri="{0D108BD9-81ED-4DB2-BD59-A6C34878D82A}">
                    <a16:rowId xmlns:a16="http://schemas.microsoft.com/office/drawing/2014/main" val="2514454360"/>
                  </a:ext>
                </a:extLst>
              </a:tr>
              <a:tr h="1042927">
                <a:tc>
                  <a:txBody>
                    <a:bodyPr/>
                    <a:lstStyle/>
                    <a:p>
                      <a:r>
                        <a:rPr lang="en-US" sz="2400" dirty="0"/>
                        <a:t>3</a:t>
                      </a:r>
                    </a:p>
                  </a:txBody>
                  <a:tcPr/>
                </a:tc>
                <a:tc>
                  <a:txBody>
                    <a:bodyPr/>
                    <a:lstStyle/>
                    <a:p>
                      <a:r>
                        <a:rPr lang="en-US" sz="2400" dirty="0"/>
                        <a:t>Fair</a:t>
                      </a:r>
                    </a:p>
                  </a:txBody>
                  <a:tcPr/>
                </a:tc>
                <a:tc>
                  <a:txBody>
                    <a:bodyPr/>
                    <a:lstStyle/>
                    <a:p>
                      <a:r>
                        <a:rPr lang="en-US" dirty="0"/>
                        <a:t>Obvious difference in the size or shape of the treated breast. There can be moderate thickening or scar tissue of the skin and the breast, and there may be obvious </a:t>
                      </a:r>
                      <a:r>
                        <a:rPr lang="en-US" dirty="0" err="1"/>
                        <a:t>colour</a:t>
                      </a:r>
                      <a:r>
                        <a:rPr lang="en-US" dirty="0"/>
                        <a:t> changes.</a:t>
                      </a:r>
                    </a:p>
                  </a:txBody>
                  <a:tcPr/>
                </a:tc>
                <a:extLst>
                  <a:ext uri="{0D108BD9-81ED-4DB2-BD59-A6C34878D82A}">
                    <a16:rowId xmlns:a16="http://schemas.microsoft.com/office/drawing/2014/main" val="2125648052"/>
                  </a:ext>
                </a:extLst>
              </a:tr>
              <a:tr h="1434025">
                <a:tc>
                  <a:txBody>
                    <a:bodyPr/>
                    <a:lstStyle/>
                    <a:p>
                      <a:r>
                        <a:rPr lang="en-US" sz="2400" dirty="0"/>
                        <a:t>4</a:t>
                      </a:r>
                    </a:p>
                  </a:txBody>
                  <a:tcPr/>
                </a:tc>
                <a:tc>
                  <a:txBody>
                    <a:bodyPr/>
                    <a:lstStyle/>
                    <a:p>
                      <a:r>
                        <a:rPr lang="en-US" sz="2400" dirty="0"/>
                        <a:t>Poor</a:t>
                      </a:r>
                    </a:p>
                  </a:txBody>
                  <a:tcPr/>
                </a:tc>
                <a:tc>
                  <a:txBody>
                    <a:bodyPr/>
                    <a:lstStyle/>
                    <a:p>
                      <a:r>
                        <a:rPr lang="en-US" dirty="0"/>
                        <a:t>Marked change in the appearance of the treated breast involving more than one quarter of the breast tissue. The skin changes may be obvious and detract from the appearance of the breast. Severe scarring and thickening of the breast, which clearly alters the appearance of the breast, may be found</a:t>
                      </a:r>
                    </a:p>
                  </a:txBody>
                  <a:tcPr/>
                </a:tc>
                <a:extLst>
                  <a:ext uri="{0D108BD9-81ED-4DB2-BD59-A6C34878D82A}">
                    <a16:rowId xmlns:a16="http://schemas.microsoft.com/office/drawing/2014/main" val="2135290476"/>
                  </a:ext>
                </a:extLst>
              </a:tr>
            </a:tbl>
          </a:graphicData>
        </a:graphic>
      </p:graphicFrame>
    </p:spTree>
    <p:extLst>
      <p:ext uri="{BB962C8B-B14F-4D97-AF65-F5344CB8AC3E}">
        <p14:creationId xmlns:p14="http://schemas.microsoft.com/office/powerpoint/2010/main" val="3177494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AA27E9A-D7C6-442E-AD0D-F5CA8A7BA0AB}"/>
              </a:ext>
            </a:extLst>
          </p:cNvPr>
          <p:cNvPicPr>
            <a:picLocks noChangeAspect="1"/>
          </p:cNvPicPr>
          <p:nvPr/>
        </p:nvPicPr>
        <p:blipFill rotWithShape="1">
          <a:blip r:embed="rId3">
            <a:alphaModFix amt="35000"/>
          </a:blip>
          <a:srcRect t="1220" b="14510"/>
          <a:stretch/>
        </p:blipFill>
        <p:spPr>
          <a:xfrm>
            <a:off x="20" y="10"/>
            <a:ext cx="12191980" cy="6857990"/>
          </a:xfrm>
          <a:prstGeom prst="rect">
            <a:avLst/>
          </a:prstGeom>
        </p:spPr>
      </p:pic>
      <p:sp>
        <p:nvSpPr>
          <p:cNvPr id="4" name="Title 3">
            <a:extLst>
              <a:ext uri="{FF2B5EF4-FFF2-40B4-BE49-F238E27FC236}">
                <a16:creationId xmlns:a16="http://schemas.microsoft.com/office/drawing/2014/main" id="{CB135893-78F8-454E-B0FC-E572E182B7FF}"/>
              </a:ext>
            </a:extLst>
          </p:cNvPr>
          <p:cNvSpPr>
            <a:spLocks noGrp="1"/>
          </p:cNvSpPr>
          <p:nvPr>
            <p:ph type="title"/>
          </p:nvPr>
        </p:nvSpPr>
        <p:spPr>
          <a:xfrm>
            <a:off x="1069848" y="1298448"/>
            <a:ext cx="7315200" cy="3255264"/>
          </a:xfrm>
        </p:spPr>
        <p:txBody>
          <a:bodyPr vert="horz" lIns="91440" tIns="45720" rIns="91440" bIns="45720" rtlCol="0" anchor="b">
            <a:normAutofit/>
          </a:bodyPr>
          <a:lstStyle/>
          <a:p>
            <a:r>
              <a:rPr lang="en-US">
                <a:solidFill>
                  <a:schemeClr val="tx1"/>
                </a:solidFill>
              </a:rPr>
              <a:t>Results</a:t>
            </a:r>
          </a:p>
        </p:txBody>
      </p:sp>
    </p:spTree>
    <p:extLst>
      <p:ext uri="{BB962C8B-B14F-4D97-AF65-F5344CB8AC3E}">
        <p14:creationId xmlns:p14="http://schemas.microsoft.com/office/powerpoint/2010/main" val="369035330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0DBF-A2CF-5943-95C1-4083C544BEDA}"/>
              </a:ext>
            </a:extLst>
          </p:cNvPr>
          <p:cNvSpPr>
            <a:spLocks noGrp="1"/>
          </p:cNvSpPr>
          <p:nvPr>
            <p:ph type="title"/>
          </p:nvPr>
        </p:nvSpPr>
        <p:spPr/>
        <p:txBody>
          <a:bodyPr/>
          <a:lstStyle/>
          <a:p>
            <a:r>
              <a:rPr lang="en-US" dirty="0"/>
              <a:t>Patient characteristics</a:t>
            </a:r>
          </a:p>
        </p:txBody>
      </p:sp>
      <p:sp>
        <p:nvSpPr>
          <p:cNvPr id="3" name="Content Placeholder 2">
            <a:extLst>
              <a:ext uri="{FF2B5EF4-FFF2-40B4-BE49-F238E27FC236}">
                <a16:creationId xmlns:a16="http://schemas.microsoft.com/office/drawing/2014/main" id="{3BA6C8BC-3E31-4D46-8C2A-B49E5503FDBD}"/>
              </a:ext>
            </a:extLst>
          </p:cNvPr>
          <p:cNvSpPr>
            <a:spLocks noGrp="1"/>
          </p:cNvSpPr>
          <p:nvPr>
            <p:ph idx="1"/>
          </p:nvPr>
        </p:nvSpPr>
        <p:spPr/>
        <p:txBody>
          <a:bodyPr/>
          <a:lstStyle/>
          <a:p>
            <a:r>
              <a:rPr lang="en-US" dirty="0"/>
              <a:t>Median follow up 10.7 years (SD 2.6 years)</a:t>
            </a:r>
          </a:p>
          <a:p>
            <a:r>
              <a:rPr lang="en-US" dirty="0"/>
              <a:t>Most patients:</a:t>
            </a:r>
          </a:p>
          <a:p>
            <a:pPr lvl="1"/>
            <a:r>
              <a:rPr lang="en-US" dirty="0"/>
              <a:t>&gt;50 years old</a:t>
            </a:r>
          </a:p>
          <a:p>
            <a:pPr lvl="1"/>
            <a:r>
              <a:rPr lang="en-US" dirty="0"/>
              <a:t>Grade 1-2 tumors</a:t>
            </a:r>
          </a:p>
          <a:p>
            <a:pPr lvl="1"/>
            <a:r>
              <a:rPr lang="en-US" dirty="0"/>
              <a:t>&lt;2cm</a:t>
            </a:r>
          </a:p>
          <a:p>
            <a:pPr lvl="1"/>
            <a:r>
              <a:rPr lang="en-US" dirty="0"/>
              <a:t>Node negative</a:t>
            </a:r>
          </a:p>
          <a:p>
            <a:pPr lvl="1"/>
            <a:r>
              <a:rPr lang="en-US" dirty="0" err="1"/>
              <a:t>ER+ve</a:t>
            </a:r>
            <a:endParaRPr lang="en-US" dirty="0"/>
          </a:p>
        </p:txBody>
      </p:sp>
    </p:spTree>
    <p:extLst>
      <p:ext uri="{BB962C8B-B14F-4D97-AF65-F5344CB8AC3E}">
        <p14:creationId xmlns:p14="http://schemas.microsoft.com/office/powerpoint/2010/main" val="1346588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97420E-CF8C-3940-80BF-E8F7FD5A3BCA}"/>
              </a:ext>
            </a:extLst>
          </p:cNvPr>
          <p:cNvPicPr>
            <a:picLocks noChangeAspect="1"/>
          </p:cNvPicPr>
          <p:nvPr/>
        </p:nvPicPr>
        <p:blipFill rotWithShape="1">
          <a:blip r:embed="rId3"/>
          <a:srcRect b="50000"/>
          <a:stretch/>
        </p:blipFill>
        <p:spPr>
          <a:xfrm>
            <a:off x="635120" y="610668"/>
            <a:ext cx="5511800" cy="5636663"/>
          </a:xfrm>
          <a:prstGeom prst="rect">
            <a:avLst/>
          </a:prstGeom>
        </p:spPr>
      </p:pic>
      <p:pic>
        <p:nvPicPr>
          <p:cNvPr id="5" name="Picture 4">
            <a:extLst>
              <a:ext uri="{FF2B5EF4-FFF2-40B4-BE49-F238E27FC236}">
                <a16:creationId xmlns:a16="http://schemas.microsoft.com/office/drawing/2014/main" id="{28DB7530-AE50-AB40-B30A-F7041654B7B8}"/>
              </a:ext>
            </a:extLst>
          </p:cNvPr>
          <p:cNvPicPr>
            <a:picLocks noChangeAspect="1"/>
          </p:cNvPicPr>
          <p:nvPr/>
        </p:nvPicPr>
        <p:blipFill rotWithShape="1">
          <a:blip r:embed="rId3"/>
          <a:srcRect t="47407"/>
          <a:stretch/>
        </p:blipFill>
        <p:spPr>
          <a:xfrm>
            <a:off x="6527559" y="610669"/>
            <a:ext cx="5134706" cy="5523302"/>
          </a:xfrm>
          <a:prstGeom prst="rect">
            <a:avLst/>
          </a:prstGeom>
        </p:spPr>
      </p:pic>
    </p:spTree>
    <p:extLst>
      <p:ext uri="{BB962C8B-B14F-4D97-AF65-F5344CB8AC3E}">
        <p14:creationId xmlns:p14="http://schemas.microsoft.com/office/powerpoint/2010/main" val="3154742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37B572-A129-404B-909D-04F552776F92}"/>
              </a:ext>
            </a:extLst>
          </p:cNvPr>
          <p:cNvPicPr>
            <a:picLocks noChangeAspect="1"/>
          </p:cNvPicPr>
          <p:nvPr/>
        </p:nvPicPr>
        <p:blipFill>
          <a:blip r:embed="rId3"/>
          <a:stretch>
            <a:fillRect/>
          </a:stretch>
        </p:blipFill>
        <p:spPr>
          <a:xfrm>
            <a:off x="1954098" y="0"/>
            <a:ext cx="8283804" cy="6858000"/>
          </a:xfrm>
          <a:prstGeom prst="rect">
            <a:avLst/>
          </a:prstGeom>
        </p:spPr>
      </p:pic>
    </p:spTree>
    <p:extLst>
      <p:ext uri="{BB962C8B-B14F-4D97-AF65-F5344CB8AC3E}">
        <p14:creationId xmlns:p14="http://schemas.microsoft.com/office/powerpoint/2010/main" val="1796424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DB08A1-6C57-EA49-8118-EF19F31CE923}"/>
              </a:ext>
            </a:extLst>
          </p:cNvPr>
          <p:cNvPicPr>
            <a:picLocks noChangeAspect="1"/>
          </p:cNvPicPr>
          <p:nvPr/>
        </p:nvPicPr>
        <p:blipFill>
          <a:blip r:embed="rId3"/>
          <a:stretch>
            <a:fillRect/>
          </a:stretch>
        </p:blipFill>
        <p:spPr>
          <a:xfrm>
            <a:off x="0" y="462643"/>
            <a:ext cx="12192000" cy="5932714"/>
          </a:xfrm>
          <a:prstGeom prst="rect">
            <a:avLst/>
          </a:prstGeom>
        </p:spPr>
      </p:pic>
    </p:spTree>
    <p:extLst>
      <p:ext uri="{BB962C8B-B14F-4D97-AF65-F5344CB8AC3E}">
        <p14:creationId xmlns:p14="http://schemas.microsoft.com/office/powerpoint/2010/main" val="2302265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B15991-D73D-034E-A8B7-66AB93008B3B}"/>
              </a:ext>
            </a:extLst>
          </p:cNvPr>
          <p:cNvPicPr>
            <a:picLocks noChangeAspect="1"/>
          </p:cNvPicPr>
          <p:nvPr/>
        </p:nvPicPr>
        <p:blipFill rotWithShape="1">
          <a:blip r:embed="rId3"/>
          <a:srcRect l="703" t="3742" r="49456" b="49942"/>
          <a:stretch/>
        </p:blipFill>
        <p:spPr>
          <a:xfrm>
            <a:off x="184484" y="368969"/>
            <a:ext cx="7748336" cy="5578802"/>
          </a:xfrm>
          <a:prstGeom prst="rect">
            <a:avLst/>
          </a:prstGeom>
        </p:spPr>
      </p:pic>
      <p:sp>
        <p:nvSpPr>
          <p:cNvPr id="5" name="TextBox 4">
            <a:extLst>
              <a:ext uri="{FF2B5EF4-FFF2-40B4-BE49-F238E27FC236}">
                <a16:creationId xmlns:a16="http://schemas.microsoft.com/office/drawing/2014/main" id="{57C45544-3860-964C-AFC6-66AF78216CAB}"/>
              </a:ext>
            </a:extLst>
          </p:cNvPr>
          <p:cNvSpPr txBox="1"/>
          <p:nvPr/>
        </p:nvSpPr>
        <p:spPr>
          <a:xfrm>
            <a:off x="8245642" y="497305"/>
            <a:ext cx="349717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10 year cumulative IBTR 2.5% WBI, 3.7% in APBI, P = 0.40</a:t>
            </a:r>
          </a:p>
          <a:p>
            <a:pPr marL="285750" indent="-285750">
              <a:buFont typeface="Arial" panose="020B0604020202020204" pitchFamily="34" charset="0"/>
              <a:buChar char="•"/>
            </a:pPr>
            <a:r>
              <a:rPr lang="en-US" dirty="0"/>
              <a:t>Mean time to IBTR was 4.0 years</a:t>
            </a:r>
          </a:p>
        </p:txBody>
      </p:sp>
    </p:spTree>
    <p:extLst>
      <p:ext uri="{BB962C8B-B14F-4D97-AF65-F5344CB8AC3E}">
        <p14:creationId xmlns:p14="http://schemas.microsoft.com/office/powerpoint/2010/main" val="281677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617FAD-8D62-9247-89F8-3F6B27FC21D4}"/>
              </a:ext>
            </a:extLst>
          </p:cNvPr>
          <p:cNvPicPr>
            <a:picLocks noChangeAspect="1"/>
          </p:cNvPicPr>
          <p:nvPr/>
        </p:nvPicPr>
        <p:blipFill rotWithShape="1">
          <a:blip r:embed="rId3"/>
          <a:srcRect l="50000" t="2339" r="1175" b="47368"/>
          <a:stretch/>
        </p:blipFill>
        <p:spPr>
          <a:xfrm>
            <a:off x="16043" y="304799"/>
            <a:ext cx="6673516" cy="5325980"/>
          </a:xfrm>
          <a:prstGeom prst="rect">
            <a:avLst/>
          </a:prstGeom>
        </p:spPr>
      </p:pic>
      <p:sp>
        <p:nvSpPr>
          <p:cNvPr id="3" name="TextBox 2">
            <a:extLst>
              <a:ext uri="{FF2B5EF4-FFF2-40B4-BE49-F238E27FC236}">
                <a16:creationId xmlns:a16="http://schemas.microsoft.com/office/drawing/2014/main" id="{8BEADBE8-EE24-9748-8301-DA0703F05209}"/>
              </a:ext>
            </a:extLst>
          </p:cNvPr>
          <p:cNvSpPr txBox="1"/>
          <p:nvPr/>
        </p:nvSpPr>
        <p:spPr>
          <a:xfrm>
            <a:off x="7668126" y="705853"/>
            <a:ext cx="3801979" cy="923330"/>
          </a:xfrm>
          <a:prstGeom prst="rect">
            <a:avLst/>
          </a:prstGeom>
          <a:noFill/>
        </p:spPr>
        <p:txBody>
          <a:bodyPr wrap="square" rtlCol="0">
            <a:spAutoFit/>
          </a:bodyPr>
          <a:lstStyle/>
          <a:p>
            <a:pPr marL="285750" indent="-285750">
              <a:buFont typeface="Arial" panose="020B0604020202020204" pitchFamily="34" charset="0"/>
              <a:buChar char="•"/>
            </a:pPr>
            <a:r>
              <a:rPr lang="en-US" dirty="0"/>
              <a:t>10 year cumulative incidence of LRR was 2.9% in WBI and 3.7% in APBI, P=0.58</a:t>
            </a:r>
          </a:p>
        </p:txBody>
      </p:sp>
    </p:spTree>
    <p:extLst>
      <p:ext uri="{BB962C8B-B14F-4D97-AF65-F5344CB8AC3E}">
        <p14:creationId xmlns:p14="http://schemas.microsoft.com/office/powerpoint/2010/main" val="369477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3703-4747-C74C-AB7C-39B40D64B26B}"/>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C899F8C0-C3F7-924E-8191-6A95E4BF08C1}"/>
              </a:ext>
            </a:extLst>
          </p:cNvPr>
          <p:cNvSpPr>
            <a:spLocks noGrp="1"/>
          </p:cNvSpPr>
          <p:nvPr>
            <p:ph idx="1"/>
          </p:nvPr>
        </p:nvSpPr>
        <p:spPr/>
        <p:txBody>
          <a:bodyPr/>
          <a:lstStyle/>
          <a:p>
            <a:r>
              <a:rPr lang="en-US" dirty="0"/>
              <a:t>No conflict of interest to disclose</a:t>
            </a:r>
          </a:p>
          <a:p>
            <a:r>
              <a:rPr lang="en-US" dirty="0"/>
              <a:t>Would love to visit Florence (and Cinque Terre) one day post COVID</a:t>
            </a:r>
          </a:p>
          <a:p>
            <a:r>
              <a:rPr lang="en-US" dirty="0"/>
              <a:t>Apologies to non-breast ROs. Hopefully you still find engaging and intellectually stimulating</a:t>
            </a:r>
          </a:p>
          <a:p>
            <a:r>
              <a:rPr lang="en-US" dirty="0"/>
              <a:t>No apologies to the breast </a:t>
            </a:r>
            <a:r>
              <a:rPr lang="en-US"/>
              <a:t>ROs – reopening APBI discussion </a:t>
            </a:r>
            <a:endParaRPr lang="en-US" dirty="0"/>
          </a:p>
        </p:txBody>
      </p:sp>
    </p:spTree>
    <p:extLst>
      <p:ext uri="{BB962C8B-B14F-4D97-AF65-F5344CB8AC3E}">
        <p14:creationId xmlns:p14="http://schemas.microsoft.com/office/powerpoint/2010/main" val="8803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BEFD6A-3E71-DA41-8201-29F32591F748}"/>
              </a:ext>
            </a:extLst>
          </p:cNvPr>
          <p:cNvPicPr>
            <a:picLocks noChangeAspect="1"/>
          </p:cNvPicPr>
          <p:nvPr/>
        </p:nvPicPr>
        <p:blipFill rotWithShape="1">
          <a:blip r:embed="rId3"/>
          <a:srcRect l="1248" t="50000" r="47643" b="1754"/>
          <a:stretch/>
        </p:blipFill>
        <p:spPr>
          <a:xfrm>
            <a:off x="368968" y="473242"/>
            <a:ext cx="7007892" cy="5125452"/>
          </a:xfrm>
          <a:prstGeom prst="rect">
            <a:avLst/>
          </a:prstGeom>
        </p:spPr>
      </p:pic>
      <p:sp>
        <p:nvSpPr>
          <p:cNvPr id="3" name="TextBox 2">
            <a:extLst>
              <a:ext uri="{FF2B5EF4-FFF2-40B4-BE49-F238E27FC236}">
                <a16:creationId xmlns:a16="http://schemas.microsoft.com/office/drawing/2014/main" id="{83543877-4E0A-8141-8B7B-8FFFE4317379}"/>
              </a:ext>
            </a:extLst>
          </p:cNvPr>
          <p:cNvSpPr txBox="1"/>
          <p:nvPr/>
        </p:nvSpPr>
        <p:spPr>
          <a:xfrm>
            <a:off x="8053137" y="914400"/>
            <a:ext cx="296778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10 year cumulative DM was 3.2% in WBI and 2.9% in APBI, P=0.83</a:t>
            </a:r>
          </a:p>
          <a:p>
            <a:pPr marL="742950" lvl="1" indent="-285750">
              <a:buFont typeface="Arial" panose="020B0604020202020204" pitchFamily="34" charset="0"/>
              <a:buChar char="•"/>
            </a:pPr>
            <a:r>
              <a:rPr lang="en-US" dirty="0"/>
              <a:t>Median time to DM was 4.1 years</a:t>
            </a:r>
          </a:p>
        </p:txBody>
      </p:sp>
    </p:spTree>
    <p:extLst>
      <p:ext uri="{BB962C8B-B14F-4D97-AF65-F5344CB8AC3E}">
        <p14:creationId xmlns:p14="http://schemas.microsoft.com/office/powerpoint/2010/main" val="229681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A1A5F6-2983-C049-814B-D82E750966AB}"/>
              </a:ext>
            </a:extLst>
          </p:cNvPr>
          <p:cNvPicPr>
            <a:picLocks noChangeAspect="1"/>
          </p:cNvPicPr>
          <p:nvPr/>
        </p:nvPicPr>
        <p:blipFill rotWithShape="1">
          <a:blip r:embed="rId3"/>
          <a:srcRect l="1447" t="1723" r="1579" b="3193"/>
          <a:stretch/>
        </p:blipFill>
        <p:spPr>
          <a:xfrm>
            <a:off x="184483" y="705853"/>
            <a:ext cx="11823033" cy="4668253"/>
          </a:xfrm>
          <a:prstGeom prst="rect">
            <a:avLst/>
          </a:prstGeom>
        </p:spPr>
      </p:pic>
    </p:spTree>
    <p:extLst>
      <p:ext uri="{BB962C8B-B14F-4D97-AF65-F5344CB8AC3E}">
        <p14:creationId xmlns:p14="http://schemas.microsoft.com/office/powerpoint/2010/main" val="3020018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9CF2DC-70BA-664E-8281-3E131C09DA74}"/>
              </a:ext>
            </a:extLst>
          </p:cNvPr>
          <p:cNvPicPr>
            <a:picLocks noChangeAspect="1"/>
          </p:cNvPicPr>
          <p:nvPr/>
        </p:nvPicPr>
        <p:blipFill>
          <a:blip r:embed="rId3"/>
          <a:stretch>
            <a:fillRect/>
          </a:stretch>
        </p:blipFill>
        <p:spPr>
          <a:xfrm>
            <a:off x="0" y="958850"/>
            <a:ext cx="11772900" cy="4940300"/>
          </a:xfrm>
          <a:prstGeom prst="rect">
            <a:avLst/>
          </a:prstGeom>
        </p:spPr>
      </p:pic>
      <p:sp>
        <p:nvSpPr>
          <p:cNvPr id="3" name="Rectangle 2">
            <a:extLst>
              <a:ext uri="{FF2B5EF4-FFF2-40B4-BE49-F238E27FC236}">
                <a16:creationId xmlns:a16="http://schemas.microsoft.com/office/drawing/2014/main" id="{E32D0510-E591-C443-825F-47D524B21412}"/>
              </a:ext>
            </a:extLst>
          </p:cNvPr>
          <p:cNvSpPr/>
          <p:nvPr/>
        </p:nvSpPr>
        <p:spPr>
          <a:xfrm>
            <a:off x="304800" y="3721767"/>
            <a:ext cx="11229474" cy="368969"/>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56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FD996F-5D63-9545-827C-F785271989BB}"/>
              </a:ext>
            </a:extLst>
          </p:cNvPr>
          <p:cNvPicPr>
            <a:picLocks noChangeAspect="1"/>
          </p:cNvPicPr>
          <p:nvPr/>
        </p:nvPicPr>
        <p:blipFill>
          <a:blip r:embed="rId3"/>
          <a:stretch>
            <a:fillRect/>
          </a:stretch>
        </p:blipFill>
        <p:spPr>
          <a:xfrm>
            <a:off x="241300" y="1384300"/>
            <a:ext cx="11709400" cy="4089400"/>
          </a:xfrm>
          <a:prstGeom prst="rect">
            <a:avLst/>
          </a:prstGeom>
        </p:spPr>
      </p:pic>
      <p:sp>
        <p:nvSpPr>
          <p:cNvPr id="3" name="Rectangle 2">
            <a:extLst>
              <a:ext uri="{FF2B5EF4-FFF2-40B4-BE49-F238E27FC236}">
                <a16:creationId xmlns:a16="http://schemas.microsoft.com/office/drawing/2014/main" id="{CCD2EAA4-B482-2847-9443-39D6E1A385E2}"/>
              </a:ext>
            </a:extLst>
          </p:cNvPr>
          <p:cNvSpPr/>
          <p:nvPr/>
        </p:nvSpPr>
        <p:spPr>
          <a:xfrm>
            <a:off x="481263" y="3244515"/>
            <a:ext cx="11229474" cy="368969"/>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F2F4026-D287-9341-81A7-F41BD2A5EAC1}"/>
              </a:ext>
            </a:extLst>
          </p:cNvPr>
          <p:cNvSpPr/>
          <p:nvPr/>
        </p:nvSpPr>
        <p:spPr>
          <a:xfrm>
            <a:off x="481263" y="3862136"/>
            <a:ext cx="11229474" cy="368969"/>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04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8F26C6-3CCA-E143-AF3E-87213D31D814}"/>
              </a:ext>
            </a:extLst>
          </p:cNvPr>
          <p:cNvPicPr>
            <a:picLocks noChangeAspect="1"/>
          </p:cNvPicPr>
          <p:nvPr/>
        </p:nvPicPr>
        <p:blipFill>
          <a:blip r:embed="rId3"/>
          <a:stretch>
            <a:fillRect/>
          </a:stretch>
        </p:blipFill>
        <p:spPr>
          <a:xfrm>
            <a:off x="241300" y="1327150"/>
            <a:ext cx="11709400" cy="4203700"/>
          </a:xfrm>
          <a:prstGeom prst="rect">
            <a:avLst/>
          </a:prstGeom>
        </p:spPr>
      </p:pic>
      <p:sp>
        <p:nvSpPr>
          <p:cNvPr id="3" name="Rectangle 2">
            <a:extLst>
              <a:ext uri="{FF2B5EF4-FFF2-40B4-BE49-F238E27FC236}">
                <a16:creationId xmlns:a16="http://schemas.microsoft.com/office/drawing/2014/main" id="{A52A3F98-7528-9D4C-99C7-E8812438FB2B}"/>
              </a:ext>
            </a:extLst>
          </p:cNvPr>
          <p:cNvSpPr/>
          <p:nvPr/>
        </p:nvSpPr>
        <p:spPr>
          <a:xfrm>
            <a:off x="481263" y="4086726"/>
            <a:ext cx="11229474" cy="368969"/>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89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5343F9-B05D-F944-9CF2-01DE5BE4CEA2}"/>
              </a:ext>
            </a:extLst>
          </p:cNvPr>
          <p:cNvPicPr>
            <a:picLocks noChangeAspect="1"/>
          </p:cNvPicPr>
          <p:nvPr/>
        </p:nvPicPr>
        <p:blipFill>
          <a:blip r:embed="rId3"/>
          <a:stretch>
            <a:fillRect/>
          </a:stretch>
        </p:blipFill>
        <p:spPr>
          <a:xfrm>
            <a:off x="16042" y="769914"/>
            <a:ext cx="12192000" cy="5318172"/>
          </a:xfrm>
          <a:prstGeom prst="rect">
            <a:avLst/>
          </a:prstGeom>
        </p:spPr>
      </p:pic>
    </p:spTree>
    <p:extLst>
      <p:ext uri="{BB962C8B-B14F-4D97-AF65-F5344CB8AC3E}">
        <p14:creationId xmlns:p14="http://schemas.microsoft.com/office/powerpoint/2010/main" val="1934442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8541-5266-CF48-9652-A4F9D21FC991}"/>
              </a:ext>
            </a:extLst>
          </p:cNvPr>
          <p:cNvSpPr>
            <a:spLocks noGrp="1"/>
          </p:cNvSpPr>
          <p:nvPr>
            <p:ph type="title"/>
          </p:nvPr>
        </p:nvSpPr>
        <p:spPr/>
        <p:txBody>
          <a:bodyPr/>
          <a:lstStyle/>
          <a:p>
            <a:r>
              <a:rPr lang="en-US" dirty="0"/>
              <a:t>Safety and Cosmesis</a:t>
            </a:r>
          </a:p>
        </p:txBody>
      </p:sp>
      <p:pic>
        <p:nvPicPr>
          <p:cNvPr id="4" name="Picture 3">
            <a:extLst>
              <a:ext uri="{FF2B5EF4-FFF2-40B4-BE49-F238E27FC236}">
                <a16:creationId xmlns:a16="http://schemas.microsoft.com/office/drawing/2014/main" id="{86D8D1D9-7929-C846-82F1-200C5B97D2D8}"/>
              </a:ext>
            </a:extLst>
          </p:cNvPr>
          <p:cNvPicPr>
            <a:picLocks noChangeAspect="1"/>
          </p:cNvPicPr>
          <p:nvPr/>
        </p:nvPicPr>
        <p:blipFill rotWithShape="1">
          <a:blip r:embed="rId3"/>
          <a:srcRect t="1" r="1435" b="43200"/>
          <a:stretch/>
        </p:blipFill>
        <p:spPr>
          <a:xfrm>
            <a:off x="3558380" y="694944"/>
            <a:ext cx="3884835" cy="5134134"/>
          </a:xfrm>
          <a:prstGeom prst="rect">
            <a:avLst/>
          </a:prstGeom>
        </p:spPr>
      </p:pic>
      <p:pic>
        <p:nvPicPr>
          <p:cNvPr id="5" name="Picture 4">
            <a:extLst>
              <a:ext uri="{FF2B5EF4-FFF2-40B4-BE49-F238E27FC236}">
                <a16:creationId xmlns:a16="http://schemas.microsoft.com/office/drawing/2014/main" id="{C804322E-D5BD-3F43-A492-C7891F65F9E5}"/>
              </a:ext>
            </a:extLst>
          </p:cNvPr>
          <p:cNvPicPr>
            <a:picLocks noChangeAspect="1"/>
          </p:cNvPicPr>
          <p:nvPr/>
        </p:nvPicPr>
        <p:blipFill rotWithShape="1">
          <a:blip r:embed="rId3"/>
          <a:srcRect l="56" t="57133"/>
          <a:stretch/>
        </p:blipFill>
        <p:spPr>
          <a:xfrm>
            <a:off x="7794701" y="1682496"/>
            <a:ext cx="3737066" cy="3675888"/>
          </a:xfrm>
          <a:prstGeom prst="rect">
            <a:avLst/>
          </a:prstGeom>
        </p:spPr>
      </p:pic>
      <p:sp>
        <p:nvSpPr>
          <p:cNvPr id="6" name="Rectangle 5">
            <a:extLst>
              <a:ext uri="{FF2B5EF4-FFF2-40B4-BE49-F238E27FC236}">
                <a16:creationId xmlns:a16="http://schemas.microsoft.com/office/drawing/2014/main" id="{6989929A-CFAC-1445-8613-C249161F5C3D}"/>
              </a:ext>
            </a:extLst>
          </p:cNvPr>
          <p:cNvSpPr/>
          <p:nvPr/>
        </p:nvSpPr>
        <p:spPr>
          <a:xfrm>
            <a:off x="3694015" y="1927779"/>
            <a:ext cx="3737067" cy="248493"/>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81CD1B-41EA-9F4A-A0DA-0299E200931F}"/>
              </a:ext>
            </a:extLst>
          </p:cNvPr>
          <p:cNvSpPr/>
          <p:nvPr/>
        </p:nvSpPr>
        <p:spPr>
          <a:xfrm>
            <a:off x="3706148" y="2372787"/>
            <a:ext cx="3737067" cy="248493"/>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2E7221-B7CB-B446-9216-6B0ADFAD3C2C}"/>
              </a:ext>
            </a:extLst>
          </p:cNvPr>
          <p:cNvSpPr/>
          <p:nvPr/>
        </p:nvSpPr>
        <p:spPr>
          <a:xfrm>
            <a:off x="3694014" y="2817795"/>
            <a:ext cx="3737067" cy="248493"/>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199E6A-7938-DB4E-837C-299B14F0636D}"/>
              </a:ext>
            </a:extLst>
          </p:cNvPr>
          <p:cNvSpPr/>
          <p:nvPr/>
        </p:nvSpPr>
        <p:spPr>
          <a:xfrm>
            <a:off x="3706148" y="3988228"/>
            <a:ext cx="3737067" cy="248493"/>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CC9203-B0E0-C940-A9C2-84E8832B67F4}"/>
              </a:ext>
            </a:extLst>
          </p:cNvPr>
          <p:cNvSpPr/>
          <p:nvPr/>
        </p:nvSpPr>
        <p:spPr>
          <a:xfrm>
            <a:off x="3706148" y="4733311"/>
            <a:ext cx="3737067" cy="248493"/>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C1B339-2D28-D643-95BE-9366F435AC3F}"/>
              </a:ext>
            </a:extLst>
          </p:cNvPr>
          <p:cNvSpPr/>
          <p:nvPr/>
        </p:nvSpPr>
        <p:spPr>
          <a:xfrm>
            <a:off x="7873978" y="1927778"/>
            <a:ext cx="3578511" cy="68756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2529A1-E2C9-8F47-8607-C66F3F9C9BF0}"/>
              </a:ext>
            </a:extLst>
          </p:cNvPr>
          <p:cNvSpPr/>
          <p:nvPr/>
        </p:nvSpPr>
        <p:spPr>
          <a:xfrm>
            <a:off x="7953256" y="3024897"/>
            <a:ext cx="3499233" cy="68756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75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0584A3-CA72-3746-8132-295B04F81C99}"/>
              </a:ext>
            </a:extLst>
          </p:cNvPr>
          <p:cNvSpPr>
            <a:spLocks noGrp="1"/>
          </p:cNvSpPr>
          <p:nvPr>
            <p:ph type="title"/>
          </p:nvPr>
        </p:nvSpPr>
        <p:spPr/>
        <p:txBody>
          <a:bodyPr/>
          <a:lstStyle/>
          <a:p>
            <a:r>
              <a:rPr lang="en-US" dirty="0"/>
              <a:t>Discussion</a:t>
            </a:r>
          </a:p>
        </p:txBody>
      </p:sp>
      <p:sp>
        <p:nvSpPr>
          <p:cNvPr id="5" name="Text Placeholder 4">
            <a:extLst>
              <a:ext uri="{FF2B5EF4-FFF2-40B4-BE49-F238E27FC236}">
                <a16:creationId xmlns:a16="http://schemas.microsoft.com/office/drawing/2014/main" id="{E0278EC2-C3E9-AA4A-B12F-706CE1835E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90615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020592-2CD6-DC47-A6D3-F92A25D060C8}"/>
              </a:ext>
            </a:extLst>
          </p:cNvPr>
          <p:cNvSpPr>
            <a:spLocks noGrp="1"/>
          </p:cNvSpPr>
          <p:nvPr>
            <p:ph type="title"/>
          </p:nvPr>
        </p:nvSpPr>
        <p:spPr/>
        <p:txBody>
          <a:bodyPr/>
          <a:lstStyle/>
          <a:p>
            <a:r>
              <a:rPr lang="en-US" dirty="0"/>
              <a:t>Inclusion</a:t>
            </a:r>
          </a:p>
        </p:txBody>
      </p:sp>
      <p:sp>
        <p:nvSpPr>
          <p:cNvPr id="5" name="Content Placeholder 4">
            <a:extLst>
              <a:ext uri="{FF2B5EF4-FFF2-40B4-BE49-F238E27FC236}">
                <a16:creationId xmlns:a16="http://schemas.microsoft.com/office/drawing/2014/main" id="{179583DB-FE8E-EA49-8C4F-71EAC55C1199}"/>
              </a:ext>
            </a:extLst>
          </p:cNvPr>
          <p:cNvSpPr>
            <a:spLocks noGrp="1"/>
          </p:cNvSpPr>
          <p:nvPr>
            <p:ph idx="1"/>
          </p:nvPr>
        </p:nvSpPr>
        <p:spPr/>
        <p:txBody>
          <a:bodyPr/>
          <a:lstStyle/>
          <a:p>
            <a:r>
              <a:rPr lang="en-US" dirty="0"/>
              <a:t>Patient inclusion criteria was practical, and generally reflected ASTRO and ESTRO guidelines</a:t>
            </a:r>
          </a:p>
          <a:p>
            <a:r>
              <a:rPr lang="en-US" dirty="0"/>
              <a:t>Similar to ACCEL inclusion locally</a:t>
            </a:r>
          </a:p>
          <a:p>
            <a:pPr lvl="1"/>
            <a:r>
              <a:rPr lang="en-US" dirty="0"/>
              <a:t>(ACCEL restricted one of G3 or LVI, not both)</a:t>
            </a:r>
          </a:p>
        </p:txBody>
      </p:sp>
    </p:spTree>
    <p:extLst>
      <p:ext uri="{BB962C8B-B14F-4D97-AF65-F5344CB8AC3E}">
        <p14:creationId xmlns:p14="http://schemas.microsoft.com/office/powerpoint/2010/main" val="280638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06A7-3FE2-3743-B8A4-FCC203A5F295}"/>
              </a:ext>
            </a:extLst>
          </p:cNvPr>
          <p:cNvSpPr>
            <a:spLocks noGrp="1"/>
          </p:cNvSpPr>
          <p:nvPr>
            <p:ph type="title"/>
          </p:nvPr>
        </p:nvSpPr>
        <p:spPr/>
        <p:txBody>
          <a:bodyPr/>
          <a:lstStyle/>
          <a:p>
            <a:r>
              <a:rPr lang="en-US" dirty="0"/>
              <a:t>Intervention – does it make sense?</a:t>
            </a:r>
          </a:p>
        </p:txBody>
      </p:sp>
      <p:sp>
        <p:nvSpPr>
          <p:cNvPr id="3" name="Content Placeholder 2">
            <a:extLst>
              <a:ext uri="{FF2B5EF4-FFF2-40B4-BE49-F238E27FC236}">
                <a16:creationId xmlns:a16="http://schemas.microsoft.com/office/drawing/2014/main" id="{102438B0-40B1-964F-A915-3132B20759FA}"/>
              </a:ext>
            </a:extLst>
          </p:cNvPr>
          <p:cNvSpPr>
            <a:spLocks noGrp="1"/>
          </p:cNvSpPr>
          <p:nvPr>
            <p:ph idx="1"/>
          </p:nvPr>
        </p:nvSpPr>
        <p:spPr/>
        <p:txBody>
          <a:bodyPr/>
          <a:lstStyle/>
          <a:p>
            <a:r>
              <a:rPr lang="en-US" dirty="0"/>
              <a:t>5 field non-coplanar IMRT similarly planned as ACCEL</a:t>
            </a:r>
          </a:p>
          <a:p>
            <a:r>
              <a:rPr lang="en-US" dirty="0"/>
              <a:t>Probably not meaningfully different than VMAT, though not tested, and provides more thoughtful tissue sparing from low dose wash</a:t>
            </a:r>
          </a:p>
        </p:txBody>
      </p:sp>
    </p:spTree>
    <p:extLst>
      <p:ext uri="{BB962C8B-B14F-4D97-AF65-F5344CB8AC3E}">
        <p14:creationId xmlns:p14="http://schemas.microsoft.com/office/powerpoint/2010/main" val="15374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F5A603A-AEB6-4161-99C8-91D9A70E4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544F034-20C2-3D4E-AFE4-6AF3A31C29D4}"/>
              </a:ext>
            </a:extLst>
          </p:cNvPr>
          <p:cNvPicPr>
            <a:picLocks noChangeAspect="1"/>
          </p:cNvPicPr>
          <p:nvPr/>
        </p:nvPicPr>
        <p:blipFill rotWithShape="1">
          <a:blip r:embed="rId3"/>
          <a:srcRect r="3" b="13680"/>
          <a:stretch/>
        </p:blipFill>
        <p:spPr>
          <a:xfrm>
            <a:off x="643467" y="643467"/>
            <a:ext cx="5130799" cy="5571066"/>
          </a:xfrm>
          <a:prstGeom prst="rect">
            <a:avLst/>
          </a:prstGeom>
        </p:spPr>
      </p:pic>
      <p:sp>
        <p:nvSpPr>
          <p:cNvPr id="16" name="Rectangle 15">
            <a:extLst>
              <a:ext uri="{FF2B5EF4-FFF2-40B4-BE49-F238E27FC236}">
                <a16:creationId xmlns:a16="http://schemas.microsoft.com/office/drawing/2014/main" id="{E37CD7B8-5C72-43E8-8E39-8AB059048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67C06F84-1909-DD42-B952-400DE75FCAE6}"/>
              </a:ext>
            </a:extLst>
          </p:cNvPr>
          <p:cNvPicPr>
            <a:picLocks noGrp="1" noChangeAspect="1"/>
          </p:cNvPicPr>
          <p:nvPr>
            <p:ph idx="4294967295"/>
          </p:nvPr>
        </p:nvPicPr>
        <p:blipFill rotWithShape="1">
          <a:blip r:embed="rId4"/>
          <a:srcRect l="13172" r="31570" b="1"/>
          <a:stretch/>
        </p:blipFill>
        <p:spPr>
          <a:xfrm>
            <a:off x="6423321" y="643467"/>
            <a:ext cx="5130799" cy="5571066"/>
          </a:xfrm>
          <a:prstGeom prst="rect">
            <a:avLst/>
          </a:prstGeom>
        </p:spPr>
      </p:pic>
      <p:sp>
        <p:nvSpPr>
          <p:cNvPr id="18" name="Rectangle 17">
            <a:extLst>
              <a:ext uri="{FF2B5EF4-FFF2-40B4-BE49-F238E27FC236}">
                <a16:creationId xmlns:a16="http://schemas.microsoft.com/office/drawing/2014/main" id="{7450ADBE-3CAB-468C-9B74-E84312BD0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373265"/>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03ED-64E3-B544-96EE-737EB655C614}"/>
              </a:ext>
            </a:extLst>
          </p:cNvPr>
          <p:cNvSpPr>
            <a:spLocks noGrp="1"/>
          </p:cNvSpPr>
          <p:nvPr>
            <p:ph type="title"/>
          </p:nvPr>
        </p:nvSpPr>
        <p:spPr/>
        <p:txBody>
          <a:bodyPr/>
          <a:lstStyle/>
          <a:p>
            <a:r>
              <a:rPr lang="en-US" dirty="0"/>
              <a:t>Select prescription comparisons</a:t>
            </a:r>
          </a:p>
        </p:txBody>
      </p:sp>
      <p:graphicFrame>
        <p:nvGraphicFramePr>
          <p:cNvPr id="4" name="Table 4">
            <a:extLst>
              <a:ext uri="{FF2B5EF4-FFF2-40B4-BE49-F238E27FC236}">
                <a16:creationId xmlns:a16="http://schemas.microsoft.com/office/drawing/2014/main" id="{B8FDAF2D-685B-0B46-91E0-85A451DF5F3E}"/>
              </a:ext>
            </a:extLst>
          </p:cNvPr>
          <p:cNvGraphicFramePr>
            <a:graphicFrameLocks noGrp="1"/>
          </p:cNvGraphicFramePr>
          <p:nvPr>
            <p:ph idx="1"/>
            <p:extLst>
              <p:ext uri="{D42A27DB-BD31-4B8C-83A1-F6EECF244321}">
                <p14:modId xmlns:p14="http://schemas.microsoft.com/office/powerpoint/2010/main" val="1296518"/>
              </p:ext>
            </p:extLst>
          </p:nvPr>
        </p:nvGraphicFramePr>
        <p:xfrm>
          <a:off x="3868738" y="607568"/>
          <a:ext cx="7524687" cy="6030162"/>
        </p:xfrm>
        <a:graphic>
          <a:graphicData uri="http://schemas.openxmlformats.org/drawingml/2006/table">
            <a:tbl>
              <a:tblPr firstRow="1" bandRow="1">
                <a:tableStyleId>{5C22544A-7EE6-4342-B048-85BDC9FD1C3A}</a:tableStyleId>
              </a:tblPr>
              <a:tblGrid>
                <a:gridCol w="2508229">
                  <a:extLst>
                    <a:ext uri="{9D8B030D-6E8A-4147-A177-3AD203B41FA5}">
                      <a16:colId xmlns:a16="http://schemas.microsoft.com/office/drawing/2014/main" val="2317264557"/>
                    </a:ext>
                  </a:extLst>
                </a:gridCol>
                <a:gridCol w="2508229">
                  <a:extLst>
                    <a:ext uri="{9D8B030D-6E8A-4147-A177-3AD203B41FA5}">
                      <a16:colId xmlns:a16="http://schemas.microsoft.com/office/drawing/2014/main" val="1092056309"/>
                    </a:ext>
                  </a:extLst>
                </a:gridCol>
                <a:gridCol w="2508229">
                  <a:extLst>
                    <a:ext uri="{9D8B030D-6E8A-4147-A177-3AD203B41FA5}">
                      <a16:colId xmlns:a16="http://schemas.microsoft.com/office/drawing/2014/main" val="394774389"/>
                    </a:ext>
                  </a:extLst>
                </a:gridCol>
              </a:tblGrid>
              <a:tr h="1005027">
                <a:tc>
                  <a:txBody>
                    <a:bodyPr/>
                    <a:lstStyle/>
                    <a:p>
                      <a:r>
                        <a:rPr lang="en-US" sz="2800" b="1" dirty="0"/>
                        <a:t>Dose/fraction</a:t>
                      </a:r>
                    </a:p>
                  </a:txBody>
                  <a:tcPr/>
                </a:tc>
                <a:tc>
                  <a:txBody>
                    <a:bodyPr/>
                    <a:lstStyle/>
                    <a:p>
                      <a:r>
                        <a:rPr lang="en-US" sz="2800" b="1" dirty="0"/>
                        <a:t>EQD2(a/b=3) (</a:t>
                      </a:r>
                      <a:r>
                        <a:rPr lang="en-US" sz="2800" b="1" dirty="0" err="1"/>
                        <a:t>Gy</a:t>
                      </a:r>
                      <a:r>
                        <a:rPr lang="en-US" sz="2800" b="1" dirty="0"/>
                        <a:t>)</a:t>
                      </a:r>
                    </a:p>
                  </a:txBody>
                  <a:tcPr/>
                </a:tc>
                <a:tc>
                  <a:txBody>
                    <a:bodyPr/>
                    <a:lstStyle/>
                    <a:p>
                      <a:r>
                        <a:rPr lang="en-US" sz="2800" b="1" dirty="0"/>
                        <a:t>EQD2(a/b=10) (</a:t>
                      </a:r>
                      <a:r>
                        <a:rPr lang="en-US" sz="2800" b="1" dirty="0" err="1"/>
                        <a:t>Gy</a:t>
                      </a:r>
                      <a:r>
                        <a:rPr lang="en-US" sz="2800" b="1" dirty="0"/>
                        <a:t>)</a:t>
                      </a:r>
                    </a:p>
                  </a:txBody>
                  <a:tcPr/>
                </a:tc>
                <a:extLst>
                  <a:ext uri="{0D108BD9-81ED-4DB2-BD59-A6C34878D82A}">
                    <a16:rowId xmlns:a16="http://schemas.microsoft.com/office/drawing/2014/main" val="1357358718"/>
                  </a:ext>
                </a:extLst>
              </a:tr>
              <a:tr h="1005027">
                <a:tc>
                  <a:txBody>
                    <a:bodyPr/>
                    <a:lstStyle/>
                    <a:p>
                      <a:r>
                        <a:rPr lang="en-US" sz="2400" dirty="0"/>
                        <a:t>50 </a:t>
                      </a:r>
                      <a:r>
                        <a:rPr lang="en-US" sz="2400" dirty="0" err="1"/>
                        <a:t>Gy</a:t>
                      </a:r>
                      <a:r>
                        <a:rPr lang="en-US" sz="2400" dirty="0"/>
                        <a:t> / 25</a:t>
                      </a:r>
                    </a:p>
                  </a:txBody>
                  <a:tcPr/>
                </a:tc>
                <a:tc>
                  <a:txBody>
                    <a:bodyPr/>
                    <a:lstStyle/>
                    <a:p>
                      <a:r>
                        <a:rPr lang="en-US" sz="2400" dirty="0"/>
                        <a:t>50</a:t>
                      </a:r>
                    </a:p>
                  </a:txBody>
                  <a:tcPr/>
                </a:tc>
                <a:tc>
                  <a:txBody>
                    <a:bodyPr/>
                    <a:lstStyle/>
                    <a:p>
                      <a:r>
                        <a:rPr lang="en-US" sz="2400" dirty="0"/>
                        <a:t>50</a:t>
                      </a:r>
                    </a:p>
                  </a:txBody>
                  <a:tcPr/>
                </a:tc>
                <a:extLst>
                  <a:ext uri="{0D108BD9-81ED-4DB2-BD59-A6C34878D82A}">
                    <a16:rowId xmlns:a16="http://schemas.microsoft.com/office/drawing/2014/main" val="3593039569"/>
                  </a:ext>
                </a:extLst>
              </a:tr>
              <a:tr h="1005027">
                <a:tc>
                  <a:txBody>
                    <a:bodyPr/>
                    <a:lstStyle/>
                    <a:p>
                      <a:r>
                        <a:rPr lang="en-US" sz="2400" dirty="0"/>
                        <a:t>42.56 </a:t>
                      </a:r>
                      <a:r>
                        <a:rPr lang="en-US" sz="2400" dirty="0" err="1"/>
                        <a:t>Gy</a:t>
                      </a:r>
                      <a:r>
                        <a:rPr lang="en-US" sz="2400" dirty="0"/>
                        <a:t> / 16</a:t>
                      </a:r>
                    </a:p>
                  </a:txBody>
                  <a:tcPr/>
                </a:tc>
                <a:tc>
                  <a:txBody>
                    <a:bodyPr/>
                    <a:lstStyle/>
                    <a:p>
                      <a:r>
                        <a:rPr lang="en-US" sz="2400" dirty="0"/>
                        <a:t>48.2 </a:t>
                      </a:r>
                      <a:r>
                        <a:rPr lang="en-US" sz="2400" dirty="0" err="1"/>
                        <a:t>Gy</a:t>
                      </a:r>
                      <a:endParaRPr lang="en-US" sz="2400" dirty="0"/>
                    </a:p>
                  </a:txBody>
                  <a:tcPr/>
                </a:tc>
                <a:tc>
                  <a:txBody>
                    <a:bodyPr/>
                    <a:lstStyle/>
                    <a:p>
                      <a:r>
                        <a:rPr lang="en-US" sz="2400" dirty="0"/>
                        <a:t>44.9 </a:t>
                      </a:r>
                      <a:r>
                        <a:rPr lang="en-US" sz="2400" dirty="0" err="1"/>
                        <a:t>Gy</a:t>
                      </a:r>
                      <a:endParaRPr lang="en-US" sz="2400" dirty="0"/>
                    </a:p>
                  </a:txBody>
                  <a:tcPr/>
                </a:tc>
                <a:extLst>
                  <a:ext uri="{0D108BD9-81ED-4DB2-BD59-A6C34878D82A}">
                    <a16:rowId xmlns:a16="http://schemas.microsoft.com/office/drawing/2014/main" val="3351733825"/>
                  </a:ext>
                </a:extLst>
              </a:tr>
              <a:tr h="1005027">
                <a:tc>
                  <a:txBody>
                    <a:bodyPr/>
                    <a:lstStyle/>
                    <a:p>
                      <a:r>
                        <a:rPr lang="en-US" sz="2400" dirty="0"/>
                        <a:t>30 </a:t>
                      </a:r>
                      <a:r>
                        <a:rPr lang="en-US" sz="2400" dirty="0" err="1"/>
                        <a:t>Gy</a:t>
                      </a:r>
                      <a:r>
                        <a:rPr lang="en-US" sz="2400" dirty="0"/>
                        <a:t> / 5</a:t>
                      </a:r>
                    </a:p>
                  </a:txBody>
                  <a:tcPr/>
                </a:tc>
                <a:tc>
                  <a:txBody>
                    <a:bodyPr/>
                    <a:lstStyle/>
                    <a:p>
                      <a:r>
                        <a:rPr lang="en-US" sz="2400" dirty="0"/>
                        <a:t>54</a:t>
                      </a:r>
                    </a:p>
                  </a:txBody>
                  <a:tcPr/>
                </a:tc>
                <a:tc>
                  <a:txBody>
                    <a:bodyPr/>
                    <a:lstStyle/>
                    <a:p>
                      <a:r>
                        <a:rPr lang="en-US" sz="2400" dirty="0"/>
                        <a:t>40</a:t>
                      </a:r>
                    </a:p>
                  </a:txBody>
                  <a:tcPr/>
                </a:tc>
                <a:extLst>
                  <a:ext uri="{0D108BD9-81ED-4DB2-BD59-A6C34878D82A}">
                    <a16:rowId xmlns:a16="http://schemas.microsoft.com/office/drawing/2014/main" val="1532693660"/>
                  </a:ext>
                </a:extLst>
              </a:tr>
              <a:tr h="1005027">
                <a:tc>
                  <a:txBody>
                    <a:bodyPr/>
                    <a:lstStyle/>
                    <a:p>
                      <a:r>
                        <a:rPr lang="en-US" sz="2400" dirty="0"/>
                        <a:t>27 </a:t>
                      </a:r>
                      <a:r>
                        <a:rPr lang="en-US" sz="2400" dirty="0" err="1"/>
                        <a:t>Gy</a:t>
                      </a:r>
                      <a:r>
                        <a:rPr lang="en-US" sz="2400" dirty="0"/>
                        <a:t> / 5</a:t>
                      </a:r>
                    </a:p>
                  </a:txBody>
                  <a:tcPr/>
                </a:tc>
                <a:tc>
                  <a:txBody>
                    <a:bodyPr/>
                    <a:lstStyle/>
                    <a:p>
                      <a:r>
                        <a:rPr lang="en-US" sz="2400" dirty="0"/>
                        <a:t>45.4</a:t>
                      </a:r>
                    </a:p>
                  </a:txBody>
                  <a:tcPr/>
                </a:tc>
                <a:tc>
                  <a:txBody>
                    <a:bodyPr/>
                    <a:lstStyle/>
                    <a:p>
                      <a:r>
                        <a:rPr lang="en-US" sz="2400" dirty="0"/>
                        <a:t>34.7</a:t>
                      </a:r>
                    </a:p>
                  </a:txBody>
                  <a:tcPr/>
                </a:tc>
                <a:extLst>
                  <a:ext uri="{0D108BD9-81ED-4DB2-BD59-A6C34878D82A}">
                    <a16:rowId xmlns:a16="http://schemas.microsoft.com/office/drawing/2014/main" val="285537497"/>
                  </a:ext>
                </a:extLst>
              </a:tr>
              <a:tr h="1005027">
                <a:tc>
                  <a:txBody>
                    <a:bodyPr/>
                    <a:lstStyle/>
                    <a:p>
                      <a:r>
                        <a:rPr lang="en-US" sz="2400" dirty="0"/>
                        <a:t>26 </a:t>
                      </a:r>
                      <a:r>
                        <a:rPr lang="en-US" sz="2400" dirty="0" err="1"/>
                        <a:t>Gy</a:t>
                      </a:r>
                      <a:r>
                        <a:rPr lang="en-US" sz="2400" dirty="0"/>
                        <a:t> / 5</a:t>
                      </a:r>
                    </a:p>
                  </a:txBody>
                  <a:tcPr/>
                </a:tc>
                <a:tc>
                  <a:txBody>
                    <a:bodyPr/>
                    <a:lstStyle/>
                    <a:p>
                      <a:r>
                        <a:rPr lang="en-US" sz="2400" dirty="0"/>
                        <a:t>42.6</a:t>
                      </a:r>
                    </a:p>
                  </a:txBody>
                  <a:tcPr/>
                </a:tc>
                <a:tc>
                  <a:txBody>
                    <a:bodyPr/>
                    <a:lstStyle/>
                    <a:p>
                      <a:r>
                        <a:rPr lang="en-US" sz="2400" dirty="0"/>
                        <a:t>32.9</a:t>
                      </a:r>
                    </a:p>
                  </a:txBody>
                  <a:tcPr/>
                </a:tc>
                <a:extLst>
                  <a:ext uri="{0D108BD9-81ED-4DB2-BD59-A6C34878D82A}">
                    <a16:rowId xmlns:a16="http://schemas.microsoft.com/office/drawing/2014/main" val="2011978171"/>
                  </a:ext>
                </a:extLst>
              </a:tr>
            </a:tbl>
          </a:graphicData>
        </a:graphic>
      </p:graphicFrame>
    </p:spTree>
    <p:extLst>
      <p:ext uri="{BB962C8B-B14F-4D97-AF65-F5344CB8AC3E}">
        <p14:creationId xmlns:p14="http://schemas.microsoft.com/office/powerpoint/2010/main" val="1483782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F391-E262-BD47-BE3C-E8C7823C8A8D}"/>
              </a:ext>
            </a:extLst>
          </p:cNvPr>
          <p:cNvSpPr>
            <a:spLocks noGrp="1"/>
          </p:cNvSpPr>
          <p:nvPr>
            <p:ph type="title"/>
          </p:nvPr>
        </p:nvSpPr>
        <p:spPr/>
        <p:txBody>
          <a:bodyPr/>
          <a:lstStyle/>
          <a:p>
            <a:r>
              <a:rPr lang="en-US" dirty="0"/>
              <a:t>Why non-daily fractionation?</a:t>
            </a:r>
            <a:br>
              <a:rPr lang="en-US" dirty="0"/>
            </a:br>
            <a:r>
              <a:rPr lang="en-US" dirty="0"/>
              <a:t>Does it make a difference?</a:t>
            </a:r>
          </a:p>
        </p:txBody>
      </p:sp>
      <p:sp>
        <p:nvSpPr>
          <p:cNvPr id="3" name="Content Placeholder 2">
            <a:extLst>
              <a:ext uri="{FF2B5EF4-FFF2-40B4-BE49-F238E27FC236}">
                <a16:creationId xmlns:a16="http://schemas.microsoft.com/office/drawing/2014/main" id="{79AD8790-1F94-144D-BDF3-663E91CDD4E0}"/>
              </a:ext>
            </a:extLst>
          </p:cNvPr>
          <p:cNvSpPr>
            <a:spLocks noGrp="1"/>
          </p:cNvSpPr>
          <p:nvPr>
            <p:ph idx="1"/>
          </p:nvPr>
        </p:nvSpPr>
        <p:spPr/>
        <p:txBody>
          <a:bodyPr/>
          <a:lstStyle/>
          <a:p>
            <a:r>
              <a:rPr lang="en-US" dirty="0"/>
              <a:t>Concerns raised for late toxicity with RAPID that 6h BID fractionation may not be entirely enough for normal tissue repair</a:t>
            </a:r>
          </a:p>
          <a:p>
            <a:r>
              <a:rPr lang="en-US" dirty="0"/>
              <a:t>Tumor repopulation?</a:t>
            </a:r>
          </a:p>
          <a:p>
            <a:pPr lvl="1"/>
            <a:r>
              <a:rPr lang="en-US" dirty="0"/>
              <a:t>Breast cancer slow growing, and treatment time is prolonged by only 5 days, this is double than if performed over 1 week ( 10 days vs 5)</a:t>
            </a:r>
          </a:p>
          <a:p>
            <a:r>
              <a:rPr lang="en-US" dirty="0"/>
              <a:t>Extrapolating from SBRT literature</a:t>
            </a:r>
          </a:p>
          <a:p>
            <a:pPr lvl="1"/>
            <a:r>
              <a:rPr lang="en-US" dirty="0"/>
              <a:t>Better local control with lung SBRT with nonconsecutive fractionation, thought due to improved reoxygenation, Alite et al, </a:t>
            </a:r>
            <a:r>
              <a:rPr lang="en-US" dirty="0" err="1"/>
              <a:t>Radiother</a:t>
            </a:r>
            <a:r>
              <a:rPr lang="en-US" dirty="0"/>
              <a:t> Oncol 2016</a:t>
            </a:r>
          </a:p>
          <a:p>
            <a:pPr lvl="2"/>
            <a:r>
              <a:rPr lang="en-US" dirty="0"/>
              <a:t>Other data is nonconclusive</a:t>
            </a:r>
          </a:p>
          <a:p>
            <a:pPr lvl="1"/>
            <a:r>
              <a:rPr lang="en-US" dirty="0"/>
              <a:t>Less fatigue with nonconsecutive fractionation with liver SBRT, Hasan et al, PRO, 2018</a:t>
            </a:r>
          </a:p>
        </p:txBody>
      </p:sp>
    </p:spTree>
    <p:extLst>
      <p:ext uri="{BB962C8B-B14F-4D97-AF65-F5344CB8AC3E}">
        <p14:creationId xmlns:p14="http://schemas.microsoft.com/office/powerpoint/2010/main" val="3527862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B9ABF-2C4B-B242-BAC5-E3D848F1E34F}"/>
              </a:ext>
            </a:extLst>
          </p:cNvPr>
          <p:cNvSpPr>
            <a:spLocks noGrp="1"/>
          </p:cNvSpPr>
          <p:nvPr>
            <p:ph type="title"/>
          </p:nvPr>
        </p:nvSpPr>
        <p:spPr/>
        <p:txBody>
          <a:bodyPr/>
          <a:lstStyle/>
          <a:p>
            <a:r>
              <a:rPr lang="en-US" dirty="0"/>
              <a:t>Does the control arm make sense?</a:t>
            </a:r>
          </a:p>
        </p:txBody>
      </p:sp>
      <p:sp>
        <p:nvSpPr>
          <p:cNvPr id="3" name="Content Placeholder 2">
            <a:extLst>
              <a:ext uri="{FF2B5EF4-FFF2-40B4-BE49-F238E27FC236}">
                <a16:creationId xmlns:a16="http://schemas.microsoft.com/office/drawing/2014/main" id="{B46A7BEA-C4B0-A847-9503-7FEF05EFB898}"/>
              </a:ext>
            </a:extLst>
          </p:cNvPr>
          <p:cNvSpPr>
            <a:spLocks noGrp="1"/>
          </p:cNvSpPr>
          <p:nvPr>
            <p:ph idx="1"/>
          </p:nvPr>
        </p:nvSpPr>
        <p:spPr/>
        <p:txBody>
          <a:bodyPr/>
          <a:lstStyle/>
          <a:p>
            <a:r>
              <a:rPr lang="en-US" dirty="0"/>
              <a:t>50 </a:t>
            </a:r>
            <a:r>
              <a:rPr lang="en-US" dirty="0" err="1"/>
              <a:t>Gy</a:t>
            </a:r>
            <a:r>
              <a:rPr lang="en-US" dirty="0"/>
              <a:t> in 2 </a:t>
            </a:r>
            <a:r>
              <a:rPr lang="en-US" dirty="0" err="1"/>
              <a:t>Gy</a:t>
            </a:r>
            <a:r>
              <a:rPr lang="en-US" dirty="0"/>
              <a:t> / fraction is not standard of care in Canada, and transitioning out of standard of care in USA</a:t>
            </a:r>
          </a:p>
          <a:p>
            <a:r>
              <a:rPr lang="en-US" dirty="0"/>
              <a:t>Older techniques used:</a:t>
            </a:r>
          </a:p>
          <a:p>
            <a:pPr lvl="1"/>
            <a:r>
              <a:rPr lang="en-US" dirty="0"/>
              <a:t>Wedged tangents</a:t>
            </a:r>
          </a:p>
          <a:p>
            <a:pPr lvl="1"/>
            <a:r>
              <a:rPr lang="en-US" dirty="0"/>
              <a:t>Direct electron field</a:t>
            </a:r>
          </a:p>
          <a:p>
            <a:pPr lvl="1"/>
            <a:r>
              <a:rPr lang="en-US" dirty="0"/>
              <a:t>Not more modern field-in-field or IMRT</a:t>
            </a:r>
          </a:p>
          <a:p>
            <a:r>
              <a:rPr lang="en-US" dirty="0"/>
              <a:t>Most patients would probably not have required boost per authors, and so toxicity also overrepresented in this arm compared to AB patients</a:t>
            </a:r>
          </a:p>
          <a:p>
            <a:endParaRPr lang="en-US" dirty="0"/>
          </a:p>
        </p:txBody>
      </p:sp>
    </p:spTree>
    <p:extLst>
      <p:ext uri="{BB962C8B-B14F-4D97-AF65-F5344CB8AC3E}">
        <p14:creationId xmlns:p14="http://schemas.microsoft.com/office/powerpoint/2010/main" val="3683978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C4D4-E915-8D47-A2FD-5B8F47F5CE6A}"/>
              </a:ext>
            </a:extLst>
          </p:cNvPr>
          <p:cNvSpPr>
            <a:spLocks noGrp="1"/>
          </p:cNvSpPr>
          <p:nvPr>
            <p:ph type="title"/>
          </p:nvPr>
        </p:nvSpPr>
        <p:spPr/>
        <p:txBody>
          <a:bodyPr/>
          <a:lstStyle/>
          <a:p>
            <a:r>
              <a:rPr lang="en-US" dirty="0"/>
              <a:t>Can we learn from tumor biology?</a:t>
            </a:r>
          </a:p>
        </p:txBody>
      </p:sp>
      <p:sp>
        <p:nvSpPr>
          <p:cNvPr id="3" name="Content Placeholder 2">
            <a:extLst>
              <a:ext uri="{FF2B5EF4-FFF2-40B4-BE49-F238E27FC236}">
                <a16:creationId xmlns:a16="http://schemas.microsoft.com/office/drawing/2014/main" id="{7E171784-F07C-C448-B8C2-74CC3353BFB7}"/>
              </a:ext>
            </a:extLst>
          </p:cNvPr>
          <p:cNvSpPr>
            <a:spLocks noGrp="1"/>
          </p:cNvSpPr>
          <p:nvPr>
            <p:ph idx="1"/>
          </p:nvPr>
        </p:nvSpPr>
        <p:spPr/>
        <p:txBody>
          <a:bodyPr/>
          <a:lstStyle/>
          <a:p>
            <a:r>
              <a:rPr lang="en-US" dirty="0"/>
              <a:t>Nothing significant on univariate or multivariate analysis</a:t>
            </a:r>
          </a:p>
          <a:p>
            <a:pPr lvl="1"/>
            <a:r>
              <a:rPr lang="en-US" dirty="0"/>
              <a:t>Grade and hormone status came close, but may be underpowered for any signal</a:t>
            </a:r>
          </a:p>
          <a:p>
            <a:r>
              <a:rPr lang="en-US" dirty="0"/>
              <a:t>No significant differences noted in suitability criteria</a:t>
            </a:r>
          </a:p>
        </p:txBody>
      </p:sp>
    </p:spTree>
    <p:extLst>
      <p:ext uri="{BB962C8B-B14F-4D97-AF65-F5344CB8AC3E}">
        <p14:creationId xmlns:p14="http://schemas.microsoft.com/office/powerpoint/2010/main" val="2631186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EFFD2-E04D-F946-BCD8-CE8734A3ED8F}"/>
              </a:ext>
            </a:extLst>
          </p:cNvPr>
          <p:cNvSpPr>
            <a:spLocks noGrp="1"/>
          </p:cNvSpPr>
          <p:nvPr>
            <p:ph type="title"/>
          </p:nvPr>
        </p:nvSpPr>
        <p:spPr/>
        <p:txBody>
          <a:bodyPr/>
          <a:lstStyle/>
          <a:p>
            <a:r>
              <a:rPr lang="en-US" dirty="0"/>
              <a:t>Contralateral breast dose – is IMRT better?</a:t>
            </a:r>
          </a:p>
        </p:txBody>
      </p:sp>
      <p:pic>
        <p:nvPicPr>
          <p:cNvPr id="5" name="Picture 4">
            <a:extLst>
              <a:ext uri="{FF2B5EF4-FFF2-40B4-BE49-F238E27FC236}">
                <a16:creationId xmlns:a16="http://schemas.microsoft.com/office/drawing/2014/main" id="{272E3E6D-4EFC-DE4A-9667-80C68151DE3C}"/>
              </a:ext>
            </a:extLst>
          </p:cNvPr>
          <p:cNvPicPr>
            <a:picLocks noChangeAspect="1"/>
          </p:cNvPicPr>
          <p:nvPr/>
        </p:nvPicPr>
        <p:blipFill>
          <a:blip r:embed="rId3"/>
          <a:stretch>
            <a:fillRect/>
          </a:stretch>
        </p:blipFill>
        <p:spPr>
          <a:xfrm>
            <a:off x="3531870" y="810006"/>
            <a:ext cx="5676900" cy="5676900"/>
          </a:xfrm>
          <a:prstGeom prst="rect">
            <a:avLst/>
          </a:prstGeom>
        </p:spPr>
      </p:pic>
      <p:sp>
        <p:nvSpPr>
          <p:cNvPr id="6" name="Rectangle 5">
            <a:extLst>
              <a:ext uri="{FF2B5EF4-FFF2-40B4-BE49-F238E27FC236}">
                <a16:creationId xmlns:a16="http://schemas.microsoft.com/office/drawing/2014/main" id="{3D6A34D6-276B-A746-80A2-BDBFD9541018}"/>
              </a:ext>
            </a:extLst>
          </p:cNvPr>
          <p:cNvSpPr/>
          <p:nvPr/>
        </p:nvSpPr>
        <p:spPr>
          <a:xfrm>
            <a:off x="3531870" y="4096513"/>
            <a:ext cx="5459731" cy="2635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1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3D6C-274C-934A-8350-40706DE32680}"/>
              </a:ext>
            </a:extLst>
          </p:cNvPr>
          <p:cNvSpPr>
            <a:spLocks noGrp="1"/>
          </p:cNvSpPr>
          <p:nvPr>
            <p:ph type="title"/>
          </p:nvPr>
        </p:nvSpPr>
        <p:spPr/>
        <p:txBody>
          <a:bodyPr/>
          <a:lstStyle/>
          <a:p>
            <a:r>
              <a:rPr lang="en-US" dirty="0"/>
              <a:t>Contralateral dose comparisons</a:t>
            </a:r>
          </a:p>
        </p:txBody>
      </p:sp>
      <p:pic>
        <p:nvPicPr>
          <p:cNvPr id="4" name="Content Placeholder 3">
            <a:extLst>
              <a:ext uri="{FF2B5EF4-FFF2-40B4-BE49-F238E27FC236}">
                <a16:creationId xmlns:a16="http://schemas.microsoft.com/office/drawing/2014/main" id="{EC328A38-161F-8C41-9A19-53F9013AC856}"/>
              </a:ext>
            </a:extLst>
          </p:cNvPr>
          <p:cNvPicPr>
            <a:picLocks noGrp="1" noChangeAspect="1"/>
          </p:cNvPicPr>
          <p:nvPr>
            <p:ph idx="1"/>
          </p:nvPr>
        </p:nvPicPr>
        <p:blipFill>
          <a:blip r:embed="rId3"/>
          <a:stretch>
            <a:fillRect/>
          </a:stretch>
        </p:blipFill>
        <p:spPr>
          <a:xfrm>
            <a:off x="4160838" y="1639887"/>
            <a:ext cx="6731000" cy="3568700"/>
          </a:xfrm>
          <a:prstGeom prst="rect">
            <a:avLst/>
          </a:prstGeom>
        </p:spPr>
      </p:pic>
      <p:sp>
        <p:nvSpPr>
          <p:cNvPr id="5" name="TextBox 4">
            <a:extLst>
              <a:ext uri="{FF2B5EF4-FFF2-40B4-BE49-F238E27FC236}">
                <a16:creationId xmlns:a16="http://schemas.microsoft.com/office/drawing/2014/main" id="{9D3B186E-4E8B-B645-8B24-80FC46E80937}"/>
              </a:ext>
            </a:extLst>
          </p:cNvPr>
          <p:cNvSpPr txBox="1"/>
          <p:nvPr/>
        </p:nvSpPr>
        <p:spPr>
          <a:xfrm>
            <a:off x="5084064" y="5870448"/>
            <a:ext cx="6473952" cy="923330"/>
          </a:xfrm>
          <a:prstGeom prst="rect">
            <a:avLst/>
          </a:prstGeom>
          <a:noFill/>
        </p:spPr>
        <p:txBody>
          <a:bodyPr wrap="square" rtlCol="0">
            <a:spAutoFit/>
          </a:bodyPr>
          <a:lstStyle/>
          <a:p>
            <a:r>
              <a:rPr lang="en-US" dirty="0"/>
              <a:t>Observed doses with MOSFET dosimeter</a:t>
            </a:r>
          </a:p>
          <a:p>
            <a:r>
              <a:rPr lang="en-US" dirty="0"/>
              <a:t>Prabhakar et al., Technology in Cancer Research and Treatment 2007</a:t>
            </a:r>
          </a:p>
        </p:txBody>
      </p:sp>
    </p:spTree>
    <p:extLst>
      <p:ext uri="{BB962C8B-B14F-4D97-AF65-F5344CB8AC3E}">
        <p14:creationId xmlns:p14="http://schemas.microsoft.com/office/powerpoint/2010/main" val="2017207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CD7CA-F35A-0B4E-B837-E56C12129144}"/>
              </a:ext>
            </a:extLst>
          </p:cNvPr>
          <p:cNvSpPr>
            <a:spLocks noGrp="1"/>
          </p:cNvSpPr>
          <p:nvPr>
            <p:ph type="title"/>
          </p:nvPr>
        </p:nvSpPr>
        <p:spPr/>
        <p:txBody>
          <a:bodyPr/>
          <a:lstStyle/>
          <a:p>
            <a:r>
              <a:rPr lang="en-US" dirty="0"/>
              <a:t>Trial conclusions</a:t>
            </a:r>
          </a:p>
        </p:txBody>
      </p:sp>
      <p:sp>
        <p:nvSpPr>
          <p:cNvPr id="3" name="Content Placeholder 2">
            <a:extLst>
              <a:ext uri="{FF2B5EF4-FFF2-40B4-BE49-F238E27FC236}">
                <a16:creationId xmlns:a16="http://schemas.microsoft.com/office/drawing/2014/main" id="{D20DE9C8-3023-B447-B617-CFF0C549E8FB}"/>
              </a:ext>
            </a:extLst>
          </p:cNvPr>
          <p:cNvSpPr>
            <a:spLocks noGrp="1"/>
          </p:cNvSpPr>
          <p:nvPr>
            <p:ph idx="1"/>
          </p:nvPr>
        </p:nvSpPr>
        <p:spPr/>
        <p:txBody>
          <a:bodyPr/>
          <a:lstStyle/>
          <a:p>
            <a:r>
              <a:rPr lang="en-US" dirty="0"/>
              <a:t>10 year IBTR rate with external beam IMRT-APBI is low, not significantly different from conventionally fractionated WBI</a:t>
            </a:r>
          </a:p>
          <a:p>
            <a:r>
              <a:rPr lang="en-US" dirty="0"/>
              <a:t>Comparable outcomes observed</a:t>
            </a:r>
          </a:p>
          <a:p>
            <a:r>
              <a:rPr lang="en-US" dirty="0" err="1"/>
              <a:t>Favourable</a:t>
            </a:r>
            <a:r>
              <a:rPr lang="en-US" dirty="0"/>
              <a:t> acute and late toxicity and cosmesis in APBI arm</a:t>
            </a:r>
          </a:p>
          <a:p>
            <a:r>
              <a:rPr lang="en-US" dirty="0"/>
              <a:t>IMRT-APBI 30 </a:t>
            </a:r>
            <a:r>
              <a:rPr lang="en-US" dirty="0" err="1"/>
              <a:t>Gy</a:t>
            </a:r>
            <a:r>
              <a:rPr lang="en-US" dirty="0"/>
              <a:t> / 5 is ‘attractive’ option with low-risk early BC</a:t>
            </a:r>
          </a:p>
        </p:txBody>
      </p:sp>
    </p:spTree>
    <p:extLst>
      <p:ext uri="{BB962C8B-B14F-4D97-AF65-F5344CB8AC3E}">
        <p14:creationId xmlns:p14="http://schemas.microsoft.com/office/powerpoint/2010/main" val="174590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B3F3E25-2B64-496E-ACF1-F9AF5B141181}"/>
              </a:ext>
            </a:extLst>
          </p:cNvPr>
          <p:cNvPicPr>
            <a:picLocks noChangeAspect="1"/>
          </p:cNvPicPr>
          <p:nvPr/>
        </p:nvPicPr>
        <p:blipFill rotWithShape="1">
          <a:blip r:embed="rId2">
            <a:alphaModFix amt="35000"/>
          </a:blip>
          <a:srcRect t="3981" b="6019"/>
          <a:stretch/>
        </p:blipFill>
        <p:spPr>
          <a:xfrm>
            <a:off x="20" y="10"/>
            <a:ext cx="12191980" cy="6857990"/>
          </a:xfrm>
          <a:prstGeom prst="rect">
            <a:avLst/>
          </a:prstGeom>
        </p:spPr>
      </p:pic>
      <p:sp>
        <p:nvSpPr>
          <p:cNvPr id="4" name="Title 3">
            <a:extLst>
              <a:ext uri="{FF2B5EF4-FFF2-40B4-BE49-F238E27FC236}">
                <a16:creationId xmlns:a16="http://schemas.microsoft.com/office/drawing/2014/main" id="{D690E233-A10D-144C-A90B-B3FAB994D5B8}"/>
              </a:ext>
            </a:extLst>
          </p:cNvPr>
          <p:cNvSpPr>
            <a:spLocks noGrp="1"/>
          </p:cNvSpPr>
          <p:nvPr>
            <p:ph type="title"/>
          </p:nvPr>
        </p:nvSpPr>
        <p:spPr>
          <a:xfrm>
            <a:off x="1069848" y="1298448"/>
            <a:ext cx="7315200" cy="3255264"/>
          </a:xfrm>
        </p:spPr>
        <p:txBody>
          <a:bodyPr vert="horz" lIns="91440" tIns="45720" rIns="91440" bIns="45720" rtlCol="0" anchor="b">
            <a:normAutofit/>
          </a:bodyPr>
          <a:lstStyle/>
          <a:p>
            <a:r>
              <a:rPr lang="en-US">
                <a:solidFill>
                  <a:schemeClr val="tx1"/>
                </a:solidFill>
              </a:rPr>
              <a:t>APBI</a:t>
            </a:r>
          </a:p>
        </p:txBody>
      </p:sp>
      <p:sp>
        <p:nvSpPr>
          <p:cNvPr id="5" name="Text Placeholder 4">
            <a:extLst>
              <a:ext uri="{FF2B5EF4-FFF2-40B4-BE49-F238E27FC236}">
                <a16:creationId xmlns:a16="http://schemas.microsoft.com/office/drawing/2014/main" id="{48DFACDD-FEB7-8B4F-A9AE-78F4C54733BD}"/>
              </a:ext>
            </a:extLst>
          </p:cNvPr>
          <p:cNvSpPr>
            <a:spLocks noGrp="1"/>
          </p:cNvSpPr>
          <p:nvPr>
            <p:ph type="body" idx="1"/>
          </p:nvPr>
        </p:nvSpPr>
        <p:spPr>
          <a:xfrm>
            <a:off x="1100015" y="4670246"/>
            <a:ext cx="7315200" cy="914400"/>
          </a:xfrm>
        </p:spPr>
        <p:txBody>
          <a:bodyPr vert="horz" lIns="91440" tIns="45720" rIns="91440" bIns="45720" rtlCol="0" anchor="t">
            <a:normAutofit/>
          </a:bodyPr>
          <a:lstStyle/>
          <a:p>
            <a:r>
              <a:rPr lang="en-US" dirty="0">
                <a:solidFill>
                  <a:schemeClr val="tx1"/>
                </a:solidFill>
              </a:rPr>
              <a:t>How does this compare?</a:t>
            </a:r>
          </a:p>
        </p:txBody>
      </p:sp>
    </p:spTree>
    <p:extLst>
      <p:ext uri="{BB962C8B-B14F-4D97-AF65-F5344CB8AC3E}">
        <p14:creationId xmlns:p14="http://schemas.microsoft.com/office/powerpoint/2010/main" val="47446477"/>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CA2EAD-D601-6F4E-BC7E-ED60CBF7FD43}"/>
              </a:ext>
            </a:extLst>
          </p:cNvPr>
          <p:cNvSpPr>
            <a:spLocks noGrp="1"/>
          </p:cNvSpPr>
          <p:nvPr>
            <p:ph type="title"/>
          </p:nvPr>
        </p:nvSpPr>
        <p:spPr/>
        <p:txBody>
          <a:bodyPr/>
          <a:lstStyle/>
          <a:p>
            <a:r>
              <a:rPr lang="en-US" dirty="0"/>
              <a:t>Compared to RAPID</a:t>
            </a:r>
          </a:p>
        </p:txBody>
      </p:sp>
      <p:sp>
        <p:nvSpPr>
          <p:cNvPr id="5" name="Content Placeholder 4">
            <a:extLst>
              <a:ext uri="{FF2B5EF4-FFF2-40B4-BE49-F238E27FC236}">
                <a16:creationId xmlns:a16="http://schemas.microsoft.com/office/drawing/2014/main" id="{148EE523-2FF3-0B4B-92E7-5AF84CFBBC11}"/>
              </a:ext>
            </a:extLst>
          </p:cNvPr>
          <p:cNvSpPr>
            <a:spLocks noGrp="1"/>
          </p:cNvSpPr>
          <p:nvPr>
            <p:ph idx="1"/>
          </p:nvPr>
        </p:nvSpPr>
        <p:spPr/>
        <p:txBody>
          <a:bodyPr/>
          <a:lstStyle/>
          <a:p>
            <a:r>
              <a:rPr lang="en-US" dirty="0"/>
              <a:t>Dosing strategy opposite of RAPID – instead of BID, dosing non-consecutive days</a:t>
            </a:r>
          </a:p>
          <a:p>
            <a:r>
              <a:rPr lang="en-US" dirty="0"/>
              <a:t>IMRT much more conformal than RAPID plans (90% 3D)</a:t>
            </a:r>
          </a:p>
          <a:p>
            <a:r>
              <a:rPr lang="en-US" dirty="0"/>
              <a:t>Much more </a:t>
            </a:r>
            <a:r>
              <a:rPr lang="en-US" dirty="0" err="1"/>
              <a:t>favourable</a:t>
            </a:r>
            <a:r>
              <a:rPr lang="en-US" dirty="0"/>
              <a:t> toxicity</a:t>
            </a:r>
          </a:p>
          <a:p>
            <a:endParaRPr lang="en-US" dirty="0"/>
          </a:p>
        </p:txBody>
      </p:sp>
    </p:spTree>
    <p:extLst>
      <p:ext uri="{BB962C8B-B14F-4D97-AF65-F5344CB8AC3E}">
        <p14:creationId xmlns:p14="http://schemas.microsoft.com/office/powerpoint/2010/main" val="95709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C905EC-8B79-1D4D-9680-A161E43F76FA}"/>
              </a:ext>
            </a:extLst>
          </p:cNvPr>
          <p:cNvPicPr>
            <a:picLocks noChangeAspect="1"/>
          </p:cNvPicPr>
          <p:nvPr/>
        </p:nvPicPr>
        <p:blipFill>
          <a:blip r:embed="rId2"/>
          <a:stretch>
            <a:fillRect/>
          </a:stretch>
        </p:blipFill>
        <p:spPr>
          <a:xfrm>
            <a:off x="4165600" y="0"/>
            <a:ext cx="3860800" cy="6858000"/>
          </a:xfrm>
          <a:prstGeom prst="rect">
            <a:avLst/>
          </a:prstGeom>
        </p:spPr>
      </p:pic>
      <p:sp>
        <p:nvSpPr>
          <p:cNvPr id="6" name="Title 5">
            <a:extLst>
              <a:ext uri="{FF2B5EF4-FFF2-40B4-BE49-F238E27FC236}">
                <a16:creationId xmlns:a16="http://schemas.microsoft.com/office/drawing/2014/main" id="{A5DCA693-5B29-984A-A95A-20E1ABD5B1FA}"/>
              </a:ext>
            </a:extLst>
          </p:cNvPr>
          <p:cNvSpPr>
            <a:spLocks noGrp="1"/>
          </p:cNvSpPr>
          <p:nvPr>
            <p:ph type="title"/>
          </p:nvPr>
        </p:nvSpPr>
        <p:spPr/>
        <p:txBody>
          <a:bodyPr/>
          <a:lstStyle/>
          <a:p>
            <a:r>
              <a:rPr lang="en-US" dirty="0"/>
              <a:t>RAPID Cosmetic Results</a:t>
            </a:r>
          </a:p>
        </p:txBody>
      </p:sp>
    </p:spTree>
    <p:extLst>
      <p:ext uri="{BB962C8B-B14F-4D97-AF65-F5344CB8AC3E}">
        <p14:creationId xmlns:p14="http://schemas.microsoft.com/office/powerpoint/2010/main" val="382779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14">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6">
            <a:extLst>
              <a:ext uri="{FF2B5EF4-FFF2-40B4-BE49-F238E27FC236}">
                <a16:creationId xmlns:a16="http://schemas.microsoft.com/office/drawing/2014/main" id="{2A798DA0-527B-4A29-9ED7-595FFC99C9BE}"/>
              </a:ext>
            </a:extLst>
          </p:cNvPr>
          <p:cNvPicPr>
            <a:picLocks noChangeAspect="1"/>
          </p:cNvPicPr>
          <p:nvPr/>
        </p:nvPicPr>
        <p:blipFill rotWithShape="1">
          <a:blip r:embed="rId3">
            <a:duotone>
              <a:schemeClr val="accent1">
                <a:shade val="45000"/>
                <a:satMod val="135000"/>
              </a:schemeClr>
              <a:prstClr val="white"/>
            </a:duotone>
          </a:blip>
          <a:srcRect r="-1" b="24980"/>
          <a:stretch/>
        </p:blipFill>
        <p:spPr>
          <a:xfrm>
            <a:off x="20" y="-1"/>
            <a:ext cx="12188932" cy="6858000"/>
          </a:xfrm>
          <a:prstGeom prst="rect">
            <a:avLst/>
          </a:prstGeom>
        </p:spPr>
      </p:pic>
      <p:sp>
        <p:nvSpPr>
          <p:cNvPr id="25" name="Rectangle 16">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55997CDA-E105-CA4A-A551-576F967F1543}"/>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000">
                <a:solidFill>
                  <a:srgbClr val="FFFFFF"/>
                </a:solidFill>
              </a:rPr>
              <a:t>Background</a:t>
            </a:r>
          </a:p>
        </p:txBody>
      </p:sp>
      <p:sp>
        <p:nvSpPr>
          <p:cNvPr id="5" name="Text Placeholder 4">
            <a:extLst>
              <a:ext uri="{FF2B5EF4-FFF2-40B4-BE49-F238E27FC236}">
                <a16:creationId xmlns:a16="http://schemas.microsoft.com/office/drawing/2014/main" id="{45A6CBFA-B4AD-A148-B5DB-02A8A60C4E44}"/>
              </a:ext>
            </a:extLst>
          </p:cNvPr>
          <p:cNvSpPr>
            <a:spLocks noGrp="1"/>
          </p:cNvSpPr>
          <p:nvPr>
            <p:ph type="body" idx="1"/>
          </p:nvPr>
        </p:nvSpPr>
        <p:spPr>
          <a:xfrm>
            <a:off x="643467" y="4670246"/>
            <a:ext cx="3685069" cy="914400"/>
          </a:xfrm>
        </p:spPr>
        <p:txBody>
          <a:bodyPr vert="horz" lIns="91440" tIns="45720" rIns="91440" bIns="45720" rtlCol="0" anchor="t">
            <a:normAutofit/>
          </a:bodyPr>
          <a:lstStyle/>
          <a:p>
            <a:endParaRPr lang="en-US">
              <a:solidFill>
                <a:schemeClr val="accent1">
                  <a:lumMod val="20000"/>
                  <a:lumOff val="80000"/>
                </a:schemeClr>
              </a:solidFill>
            </a:endParaRPr>
          </a:p>
        </p:txBody>
      </p:sp>
      <p:sp>
        <p:nvSpPr>
          <p:cNvPr id="26" name="Rectangle 18">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0914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383529-1E12-3F43-A5AA-1B072B39F9DF}"/>
              </a:ext>
            </a:extLst>
          </p:cNvPr>
          <p:cNvPicPr>
            <a:picLocks noChangeAspect="1"/>
          </p:cNvPicPr>
          <p:nvPr/>
        </p:nvPicPr>
        <p:blipFill>
          <a:blip r:embed="rId3"/>
          <a:stretch>
            <a:fillRect/>
          </a:stretch>
        </p:blipFill>
        <p:spPr>
          <a:xfrm>
            <a:off x="811276" y="1243241"/>
            <a:ext cx="6101588" cy="4371517"/>
          </a:xfrm>
          <a:prstGeom prst="rect">
            <a:avLst/>
          </a:prstGeom>
        </p:spPr>
      </p:pic>
      <p:sp>
        <p:nvSpPr>
          <p:cNvPr id="5" name="Rectangle 4">
            <a:extLst>
              <a:ext uri="{FF2B5EF4-FFF2-40B4-BE49-F238E27FC236}">
                <a16:creationId xmlns:a16="http://schemas.microsoft.com/office/drawing/2014/main" id="{89F902D1-1D16-7043-AB55-3791D6F60FBB}"/>
              </a:ext>
            </a:extLst>
          </p:cNvPr>
          <p:cNvSpPr/>
          <p:nvPr/>
        </p:nvSpPr>
        <p:spPr>
          <a:xfrm>
            <a:off x="1132204" y="3050666"/>
            <a:ext cx="5459731" cy="2635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FF9DF6-2B76-E848-92B4-C8EFEAE48668}"/>
              </a:ext>
            </a:extLst>
          </p:cNvPr>
          <p:cNvSpPr/>
          <p:nvPr/>
        </p:nvSpPr>
        <p:spPr>
          <a:xfrm>
            <a:off x="1132203" y="3404596"/>
            <a:ext cx="5459731" cy="2635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B3FED70-2117-754C-AB4F-BB2A0A12135A}"/>
              </a:ext>
            </a:extLst>
          </p:cNvPr>
          <p:cNvPicPr>
            <a:picLocks noChangeAspect="1"/>
          </p:cNvPicPr>
          <p:nvPr/>
        </p:nvPicPr>
        <p:blipFill rotWithShape="1">
          <a:blip r:embed="rId4"/>
          <a:srcRect l="14993" t="8526" r="6481" b="8007"/>
          <a:stretch/>
        </p:blipFill>
        <p:spPr>
          <a:xfrm>
            <a:off x="7233791" y="273643"/>
            <a:ext cx="4113052" cy="6310712"/>
          </a:xfrm>
          <a:prstGeom prst="rect">
            <a:avLst/>
          </a:prstGeom>
        </p:spPr>
      </p:pic>
    </p:spTree>
    <p:extLst>
      <p:ext uri="{BB962C8B-B14F-4D97-AF65-F5344CB8AC3E}">
        <p14:creationId xmlns:p14="http://schemas.microsoft.com/office/powerpoint/2010/main" val="68857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D5A3-8328-A24E-BE57-36F1F1B4E5C7}"/>
              </a:ext>
            </a:extLst>
          </p:cNvPr>
          <p:cNvSpPr>
            <a:spLocks noGrp="1"/>
          </p:cNvSpPr>
          <p:nvPr>
            <p:ph type="title"/>
          </p:nvPr>
        </p:nvSpPr>
        <p:spPr/>
        <p:txBody>
          <a:bodyPr/>
          <a:lstStyle/>
          <a:p>
            <a:r>
              <a:rPr lang="en-US" dirty="0"/>
              <a:t>Opposing findings with contralateral breast cancer – IMPORT-LOW</a:t>
            </a:r>
          </a:p>
        </p:txBody>
      </p:sp>
      <p:sp>
        <p:nvSpPr>
          <p:cNvPr id="3" name="Content Placeholder 2">
            <a:extLst>
              <a:ext uri="{FF2B5EF4-FFF2-40B4-BE49-F238E27FC236}">
                <a16:creationId xmlns:a16="http://schemas.microsoft.com/office/drawing/2014/main" id="{A3902C07-7D6F-3947-8430-82BC9929A1BC}"/>
              </a:ext>
            </a:extLst>
          </p:cNvPr>
          <p:cNvSpPr>
            <a:spLocks noGrp="1"/>
          </p:cNvSpPr>
          <p:nvPr>
            <p:ph idx="1"/>
          </p:nvPr>
        </p:nvSpPr>
        <p:spPr/>
        <p:txBody>
          <a:bodyPr/>
          <a:lstStyle/>
          <a:p>
            <a:r>
              <a:rPr lang="en-US" dirty="0"/>
              <a:t>IMPORT-LOW is a phase III RCT which randomized patients to </a:t>
            </a:r>
          </a:p>
          <a:p>
            <a:pPr lvl="1"/>
            <a:r>
              <a:rPr lang="en-US" dirty="0"/>
              <a:t>40 </a:t>
            </a:r>
            <a:r>
              <a:rPr lang="en-US" dirty="0" err="1"/>
              <a:t>Gy</a:t>
            </a:r>
            <a:r>
              <a:rPr lang="en-US" dirty="0"/>
              <a:t> / 15 whole breast</a:t>
            </a:r>
          </a:p>
          <a:p>
            <a:pPr lvl="1"/>
            <a:r>
              <a:rPr lang="en-US" dirty="0"/>
              <a:t>36 </a:t>
            </a:r>
            <a:r>
              <a:rPr lang="en-US" dirty="0" err="1"/>
              <a:t>Gy</a:t>
            </a:r>
            <a:r>
              <a:rPr lang="en-US" dirty="0"/>
              <a:t> whole breast with sequential boost to 40 </a:t>
            </a:r>
            <a:r>
              <a:rPr lang="en-US" dirty="0" err="1"/>
              <a:t>Gy</a:t>
            </a:r>
            <a:r>
              <a:rPr lang="en-US" dirty="0"/>
              <a:t> partial breast</a:t>
            </a:r>
          </a:p>
          <a:p>
            <a:pPr lvl="1"/>
            <a:r>
              <a:rPr lang="en-US" dirty="0"/>
              <a:t>40 </a:t>
            </a:r>
            <a:r>
              <a:rPr lang="en-US" dirty="0" err="1"/>
              <a:t>Gy</a:t>
            </a:r>
            <a:r>
              <a:rPr lang="en-US" dirty="0"/>
              <a:t> / 15 partial breast only, ‘mini-tangents’</a:t>
            </a:r>
          </a:p>
          <a:p>
            <a:r>
              <a:rPr lang="en-US" dirty="0"/>
              <a:t>Offers a comparator to APBI trials as volumes were changed independent of dose, as opposed to both volumes and dose</a:t>
            </a:r>
          </a:p>
          <a:p>
            <a:endParaRPr lang="en-US" dirty="0"/>
          </a:p>
          <a:p>
            <a:endParaRPr lang="en-US" dirty="0"/>
          </a:p>
          <a:p>
            <a:endParaRPr lang="en-US" dirty="0"/>
          </a:p>
        </p:txBody>
      </p:sp>
    </p:spTree>
    <p:extLst>
      <p:ext uri="{BB962C8B-B14F-4D97-AF65-F5344CB8AC3E}">
        <p14:creationId xmlns:p14="http://schemas.microsoft.com/office/powerpoint/2010/main" val="3857217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755A92-535D-F045-82B5-F4F38BA262D1}"/>
              </a:ext>
            </a:extLst>
          </p:cNvPr>
          <p:cNvPicPr>
            <a:picLocks noChangeAspect="1"/>
          </p:cNvPicPr>
          <p:nvPr/>
        </p:nvPicPr>
        <p:blipFill rotWithShape="1">
          <a:blip r:embed="rId3"/>
          <a:srcRect b="39200"/>
          <a:stretch/>
        </p:blipFill>
        <p:spPr>
          <a:xfrm>
            <a:off x="0" y="0"/>
            <a:ext cx="6887981" cy="5760720"/>
          </a:xfrm>
          <a:prstGeom prst="rect">
            <a:avLst/>
          </a:prstGeom>
        </p:spPr>
      </p:pic>
      <p:pic>
        <p:nvPicPr>
          <p:cNvPr id="5" name="Picture 4">
            <a:extLst>
              <a:ext uri="{FF2B5EF4-FFF2-40B4-BE49-F238E27FC236}">
                <a16:creationId xmlns:a16="http://schemas.microsoft.com/office/drawing/2014/main" id="{EE6859CB-8CB3-CB43-AEB1-F1C5383B08D3}"/>
              </a:ext>
            </a:extLst>
          </p:cNvPr>
          <p:cNvPicPr>
            <a:picLocks noChangeAspect="1"/>
          </p:cNvPicPr>
          <p:nvPr/>
        </p:nvPicPr>
        <p:blipFill rotWithShape="1">
          <a:blip r:embed="rId3"/>
          <a:srcRect t="60800"/>
          <a:stretch/>
        </p:blipFill>
        <p:spPr>
          <a:xfrm>
            <a:off x="6695660" y="1664208"/>
            <a:ext cx="5629981" cy="3035808"/>
          </a:xfrm>
          <a:prstGeom prst="rect">
            <a:avLst/>
          </a:prstGeom>
        </p:spPr>
      </p:pic>
      <p:sp>
        <p:nvSpPr>
          <p:cNvPr id="6" name="Rectangle 5">
            <a:extLst>
              <a:ext uri="{FF2B5EF4-FFF2-40B4-BE49-F238E27FC236}">
                <a16:creationId xmlns:a16="http://schemas.microsoft.com/office/drawing/2014/main" id="{839EF541-2B23-734F-8D64-8B4927CCDEC8}"/>
              </a:ext>
            </a:extLst>
          </p:cNvPr>
          <p:cNvSpPr/>
          <p:nvPr/>
        </p:nvSpPr>
        <p:spPr>
          <a:xfrm>
            <a:off x="199515" y="1664208"/>
            <a:ext cx="6201285" cy="292608"/>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10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EE46-F610-3B46-81D3-130C3CA435DD}"/>
              </a:ext>
            </a:extLst>
          </p:cNvPr>
          <p:cNvSpPr>
            <a:spLocks noGrp="1"/>
          </p:cNvSpPr>
          <p:nvPr>
            <p:ph type="title"/>
          </p:nvPr>
        </p:nvSpPr>
        <p:spPr/>
        <p:txBody>
          <a:bodyPr/>
          <a:lstStyle/>
          <a:p>
            <a:r>
              <a:rPr lang="en-US" dirty="0"/>
              <a:t>Compared to ACCEL</a:t>
            </a:r>
          </a:p>
        </p:txBody>
      </p:sp>
      <p:sp>
        <p:nvSpPr>
          <p:cNvPr id="3" name="Content Placeholder 2">
            <a:extLst>
              <a:ext uri="{FF2B5EF4-FFF2-40B4-BE49-F238E27FC236}">
                <a16:creationId xmlns:a16="http://schemas.microsoft.com/office/drawing/2014/main" id="{F605F052-5805-234E-A19C-8C357A617013}"/>
              </a:ext>
            </a:extLst>
          </p:cNvPr>
          <p:cNvSpPr>
            <a:spLocks noGrp="1"/>
          </p:cNvSpPr>
          <p:nvPr>
            <p:ph idx="1"/>
          </p:nvPr>
        </p:nvSpPr>
        <p:spPr/>
        <p:txBody>
          <a:bodyPr/>
          <a:lstStyle/>
          <a:p>
            <a:r>
              <a:rPr lang="en-US" dirty="0"/>
              <a:t>ACCEL inclusion criteria</a:t>
            </a:r>
          </a:p>
          <a:p>
            <a:pPr lvl="1"/>
            <a:r>
              <a:rPr lang="en-US" dirty="0"/>
              <a:t>&lt;=3 cm primary tumor</a:t>
            </a:r>
          </a:p>
          <a:p>
            <a:pPr lvl="1"/>
            <a:r>
              <a:rPr lang="en-US" dirty="0"/>
              <a:t>Margins &gt;=2mm</a:t>
            </a:r>
          </a:p>
          <a:p>
            <a:pPr lvl="1"/>
            <a:r>
              <a:rPr lang="en-US" dirty="0"/>
              <a:t>‘Excellent’ or ‘Good’ cosmesis prior to RT</a:t>
            </a:r>
          </a:p>
          <a:p>
            <a:pPr lvl="1"/>
            <a:r>
              <a:rPr lang="en-US" dirty="0"/>
              <a:t>DCIS or invasive breast cancer</a:t>
            </a:r>
          </a:p>
          <a:p>
            <a:pPr lvl="1"/>
            <a:r>
              <a:rPr lang="en-US" dirty="0"/>
              <a:t>Excluded HER2+, Triple negative, breast implants, lobular histology, could not have both G3 and LVI</a:t>
            </a:r>
          </a:p>
          <a:p>
            <a:r>
              <a:rPr lang="en-US" dirty="0"/>
              <a:t>Prescription dose different</a:t>
            </a:r>
          </a:p>
          <a:p>
            <a:pPr lvl="1"/>
            <a:r>
              <a:rPr lang="en-US" dirty="0"/>
              <a:t>27 </a:t>
            </a:r>
            <a:r>
              <a:rPr lang="en-US" dirty="0" err="1"/>
              <a:t>Gy</a:t>
            </a:r>
            <a:r>
              <a:rPr lang="en-US" dirty="0"/>
              <a:t>/5 daily vs 30 </a:t>
            </a:r>
            <a:r>
              <a:rPr lang="en-US" dirty="0" err="1"/>
              <a:t>Gy</a:t>
            </a:r>
            <a:r>
              <a:rPr lang="en-US" dirty="0"/>
              <a:t> / 5 non-consecutive daily</a:t>
            </a:r>
          </a:p>
          <a:p>
            <a:r>
              <a:rPr lang="en-US" dirty="0"/>
              <a:t>PTV margin 0.7c m in ACCEL vs 1.0 cm in APBI-IMRT Florence</a:t>
            </a:r>
          </a:p>
        </p:txBody>
      </p:sp>
    </p:spTree>
    <p:extLst>
      <p:ext uri="{BB962C8B-B14F-4D97-AF65-F5344CB8AC3E}">
        <p14:creationId xmlns:p14="http://schemas.microsoft.com/office/powerpoint/2010/main" val="1996928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03ED-64E3-B544-96EE-737EB655C614}"/>
              </a:ext>
            </a:extLst>
          </p:cNvPr>
          <p:cNvSpPr>
            <a:spLocks noGrp="1"/>
          </p:cNvSpPr>
          <p:nvPr>
            <p:ph type="title"/>
          </p:nvPr>
        </p:nvSpPr>
        <p:spPr/>
        <p:txBody>
          <a:bodyPr/>
          <a:lstStyle/>
          <a:p>
            <a:r>
              <a:rPr lang="en-US" dirty="0"/>
              <a:t>Select prescription comparisons</a:t>
            </a:r>
          </a:p>
        </p:txBody>
      </p:sp>
      <p:graphicFrame>
        <p:nvGraphicFramePr>
          <p:cNvPr id="4" name="Table 4">
            <a:extLst>
              <a:ext uri="{FF2B5EF4-FFF2-40B4-BE49-F238E27FC236}">
                <a16:creationId xmlns:a16="http://schemas.microsoft.com/office/drawing/2014/main" id="{B8FDAF2D-685B-0B46-91E0-85A451DF5F3E}"/>
              </a:ext>
            </a:extLst>
          </p:cNvPr>
          <p:cNvGraphicFramePr>
            <a:graphicFrameLocks noGrp="1"/>
          </p:cNvGraphicFramePr>
          <p:nvPr>
            <p:ph idx="1"/>
          </p:nvPr>
        </p:nvGraphicFramePr>
        <p:xfrm>
          <a:off x="2871216" y="607568"/>
          <a:ext cx="9320784" cy="6030162"/>
        </p:xfrm>
        <a:graphic>
          <a:graphicData uri="http://schemas.openxmlformats.org/drawingml/2006/table">
            <a:tbl>
              <a:tblPr firstRow="1" bandRow="1">
                <a:tableStyleId>{5C22544A-7EE6-4342-B048-85BDC9FD1C3A}</a:tableStyleId>
              </a:tblPr>
              <a:tblGrid>
                <a:gridCol w="2330196">
                  <a:extLst>
                    <a:ext uri="{9D8B030D-6E8A-4147-A177-3AD203B41FA5}">
                      <a16:colId xmlns:a16="http://schemas.microsoft.com/office/drawing/2014/main" val="2317264557"/>
                    </a:ext>
                  </a:extLst>
                </a:gridCol>
                <a:gridCol w="2330196">
                  <a:extLst>
                    <a:ext uri="{9D8B030D-6E8A-4147-A177-3AD203B41FA5}">
                      <a16:colId xmlns:a16="http://schemas.microsoft.com/office/drawing/2014/main" val="1092056309"/>
                    </a:ext>
                  </a:extLst>
                </a:gridCol>
                <a:gridCol w="2330196">
                  <a:extLst>
                    <a:ext uri="{9D8B030D-6E8A-4147-A177-3AD203B41FA5}">
                      <a16:colId xmlns:a16="http://schemas.microsoft.com/office/drawing/2014/main" val="394774389"/>
                    </a:ext>
                  </a:extLst>
                </a:gridCol>
                <a:gridCol w="2330196">
                  <a:extLst>
                    <a:ext uri="{9D8B030D-6E8A-4147-A177-3AD203B41FA5}">
                      <a16:colId xmlns:a16="http://schemas.microsoft.com/office/drawing/2014/main" val="3452761331"/>
                    </a:ext>
                  </a:extLst>
                </a:gridCol>
              </a:tblGrid>
              <a:tr h="1005027">
                <a:tc>
                  <a:txBody>
                    <a:bodyPr/>
                    <a:lstStyle/>
                    <a:p>
                      <a:r>
                        <a:rPr lang="en-US" sz="2800" b="1" dirty="0"/>
                        <a:t>Dose/fraction</a:t>
                      </a:r>
                    </a:p>
                  </a:txBody>
                  <a:tcPr/>
                </a:tc>
                <a:tc>
                  <a:txBody>
                    <a:bodyPr/>
                    <a:lstStyle/>
                    <a:p>
                      <a:r>
                        <a:rPr lang="en-US" sz="2800" b="1" dirty="0"/>
                        <a:t>EQD2(a/b=2) (</a:t>
                      </a:r>
                      <a:r>
                        <a:rPr lang="en-US" sz="2800" b="1" dirty="0" err="1"/>
                        <a:t>Gy</a:t>
                      </a:r>
                      <a:r>
                        <a:rPr lang="en-US" sz="2800" b="1" dirty="0"/>
                        <a:t>)</a:t>
                      </a:r>
                    </a:p>
                  </a:txBody>
                  <a:tcPr/>
                </a:tc>
                <a:tc>
                  <a:txBody>
                    <a:bodyPr/>
                    <a:lstStyle/>
                    <a:p>
                      <a:r>
                        <a:rPr lang="en-US" sz="2800" b="1" dirty="0"/>
                        <a:t>EQD2(a/b=3) (</a:t>
                      </a:r>
                      <a:r>
                        <a:rPr lang="en-US" sz="2800" b="1" dirty="0" err="1"/>
                        <a:t>Gy</a:t>
                      </a:r>
                      <a:r>
                        <a:rPr lang="en-US" sz="2800" b="1" dirty="0"/>
                        <a:t>)</a:t>
                      </a:r>
                    </a:p>
                  </a:txBody>
                  <a:tcPr/>
                </a:tc>
                <a:tc>
                  <a:txBody>
                    <a:bodyPr/>
                    <a:lstStyle/>
                    <a:p>
                      <a:r>
                        <a:rPr lang="en-US" sz="2800" b="1" dirty="0"/>
                        <a:t>EQD2(a/b=10) (</a:t>
                      </a:r>
                      <a:r>
                        <a:rPr lang="en-US" sz="2800" b="1" dirty="0" err="1"/>
                        <a:t>Gy</a:t>
                      </a:r>
                      <a:r>
                        <a:rPr lang="en-US" sz="2800" b="1" dirty="0"/>
                        <a:t>)</a:t>
                      </a:r>
                    </a:p>
                  </a:txBody>
                  <a:tcPr/>
                </a:tc>
                <a:extLst>
                  <a:ext uri="{0D108BD9-81ED-4DB2-BD59-A6C34878D82A}">
                    <a16:rowId xmlns:a16="http://schemas.microsoft.com/office/drawing/2014/main" val="1357358718"/>
                  </a:ext>
                </a:extLst>
              </a:tr>
              <a:tr h="1005027">
                <a:tc>
                  <a:txBody>
                    <a:bodyPr/>
                    <a:lstStyle/>
                    <a:p>
                      <a:r>
                        <a:rPr lang="en-US" sz="2400" dirty="0"/>
                        <a:t>50 </a:t>
                      </a:r>
                      <a:r>
                        <a:rPr lang="en-US" sz="2400" dirty="0" err="1"/>
                        <a:t>Gy</a:t>
                      </a:r>
                      <a:r>
                        <a:rPr lang="en-US" sz="2400" dirty="0"/>
                        <a:t> / 25</a:t>
                      </a:r>
                    </a:p>
                  </a:txBody>
                  <a:tcPr/>
                </a:tc>
                <a:tc>
                  <a:txBody>
                    <a:bodyPr/>
                    <a:lstStyle/>
                    <a:p>
                      <a:r>
                        <a:rPr lang="en-US" sz="2400" dirty="0"/>
                        <a:t>50</a:t>
                      </a:r>
                    </a:p>
                  </a:txBody>
                  <a:tcPr/>
                </a:tc>
                <a:tc>
                  <a:txBody>
                    <a:bodyPr/>
                    <a:lstStyle/>
                    <a:p>
                      <a:r>
                        <a:rPr lang="en-US" sz="2400" dirty="0"/>
                        <a:t>50</a:t>
                      </a:r>
                    </a:p>
                  </a:txBody>
                  <a:tcPr/>
                </a:tc>
                <a:tc>
                  <a:txBody>
                    <a:bodyPr/>
                    <a:lstStyle/>
                    <a:p>
                      <a:r>
                        <a:rPr lang="en-US" sz="2400" dirty="0"/>
                        <a:t>50</a:t>
                      </a:r>
                    </a:p>
                  </a:txBody>
                  <a:tcPr/>
                </a:tc>
                <a:extLst>
                  <a:ext uri="{0D108BD9-81ED-4DB2-BD59-A6C34878D82A}">
                    <a16:rowId xmlns:a16="http://schemas.microsoft.com/office/drawing/2014/main" val="3593039569"/>
                  </a:ext>
                </a:extLst>
              </a:tr>
              <a:tr h="1005027">
                <a:tc>
                  <a:txBody>
                    <a:bodyPr/>
                    <a:lstStyle/>
                    <a:p>
                      <a:r>
                        <a:rPr lang="en-US" sz="2400" dirty="0"/>
                        <a:t>42.56 </a:t>
                      </a:r>
                      <a:r>
                        <a:rPr lang="en-US" sz="2400" dirty="0" err="1"/>
                        <a:t>Gy</a:t>
                      </a:r>
                      <a:r>
                        <a:rPr lang="en-US" sz="2400" dirty="0"/>
                        <a:t> / 16</a:t>
                      </a:r>
                    </a:p>
                  </a:txBody>
                  <a:tcPr/>
                </a:tc>
                <a:tc>
                  <a:txBody>
                    <a:bodyPr/>
                    <a:lstStyle/>
                    <a:p>
                      <a:r>
                        <a:rPr lang="en-US" sz="2400" dirty="0"/>
                        <a:t>49.6 </a:t>
                      </a:r>
                      <a:r>
                        <a:rPr lang="en-US" sz="2400" dirty="0" err="1"/>
                        <a:t>Gy</a:t>
                      </a:r>
                      <a:endParaRPr lang="en-US" sz="2400" dirty="0"/>
                    </a:p>
                  </a:txBody>
                  <a:tcPr/>
                </a:tc>
                <a:tc>
                  <a:txBody>
                    <a:bodyPr/>
                    <a:lstStyle/>
                    <a:p>
                      <a:r>
                        <a:rPr lang="en-US" sz="2400" dirty="0"/>
                        <a:t>48.2 </a:t>
                      </a:r>
                      <a:r>
                        <a:rPr lang="en-US" sz="2400" dirty="0" err="1"/>
                        <a:t>Gy</a:t>
                      </a:r>
                      <a:endParaRPr lang="en-US" sz="2400" dirty="0"/>
                    </a:p>
                  </a:txBody>
                  <a:tcPr/>
                </a:tc>
                <a:tc>
                  <a:txBody>
                    <a:bodyPr/>
                    <a:lstStyle/>
                    <a:p>
                      <a:r>
                        <a:rPr lang="en-US" sz="2400" dirty="0"/>
                        <a:t>44.9 </a:t>
                      </a:r>
                      <a:r>
                        <a:rPr lang="en-US" sz="2400" dirty="0" err="1"/>
                        <a:t>Gy</a:t>
                      </a:r>
                      <a:endParaRPr lang="en-US" sz="2400" dirty="0"/>
                    </a:p>
                  </a:txBody>
                  <a:tcPr/>
                </a:tc>
                <a:extLst>
                  <a:ext uri="{0D108BD9-81ED-4DB2-BD59-A6C34878D82A}">
                    <a16:rowId xmlns:a16="http://schemas.microsoft.com/office/drawing/2014/main" val="3351733825"/>
                  </a:ext>
                </a:extLst>
              </a:tr>
              <a:tr h="1005027">
                <a:tc>
                  <a:txBody>
                    <a:bodyPr/>
                    <a:lstStyle/>
                    <a:p>
                      <a:r>
                        <a:rPr lang="en-US" sz="2400" dirty="0"/>
                        <a:t>30 </a:t>
                      </a:r>
                      <a:r>
                        <a:rPr lang="en-US" sz="2400" dirty="0" err="1"/>
                        <a:t>Gy</a:t>
                      </a:r>
                      <a:r>
                        <a:rPr lang="en-US" sz="2400" dirty="0"/>
                        <a:t> / 5</a:t>
                      </a:r>
                    </a:p>
                  </a:txBody>
                  <a:tcPr/>
                </a:tc>
                <a:tc>
                  <a:txBody>
                    <a:bodyPr/>
                    <a:lstStyle/>
                    <a:p>
                      <a:r>
                        <a:rPr lang="en-US" sz="2400" dirty="0"/>
                        <a:t>60</a:t>
                      </a:r>
                    </a:p>
                  </a:txBody>
                  <a:tcPr/>
                </a:tc>
                <a:tc>
                  <a:txBody>
                    <a:bodyPr/>
                    <a:lstStyle/>
                    <a:p>
                      <a:r>
                        <a:rPr lang="en-US" sz="2400" dirty="0"/>
                        <a:t>54</a:t>
                      </a:r>
                    </a:p>
                  </a:txBody>
                  <a:tcPr/>
                </a:tc>
                <a:tc>
                  <a:txBody>
                    <a:bodyPr/>
                    <a:lstStyle/>
                    <a:p>
                      <a:r>
                        <a:rPr lang="en-US" sz="2400" dirty="0"/>
                        <a:t>40</a:t>
                      </a:r>
                    </a:p>
                  </a:txBody>
                  <a:tcPr/>
                </a:tc>
                <a:extLst>
                  <a:ext uri="{0D108BD9-81ED-4DB2-BD59-A6C34878D82A}">
                    <a16:rowId xmlns:a16="http://schemas.microsoft.com/office/drawing/2014/main" val="1532693660"/>
                  </a:ext>
                </a:extLst>
              </a:tr>
              <a:tr h="1005027">
                <a:tc>
                  <a:txBody>
                    <a:bodyPr/>
                    <a:lstStyle/>
                    <a:p>
                      <a:r>
                        <a:rPr lang="en-US" sz="2400" dirty="0"/>
                        <a:t>27 </a:t>
                      </a:r>
                      <a:r>
                        <a:rPr lang="en-US" sz="2400" dirty="0" err="1"/>
                        <a:t>Gy</a:t>
                      </a:r>
                      <a:r>
                        <a:rPr lang="en-US" sz="2400" dirty="0"/>
                        <a:t> / 5</a:t>
                      </a:r>
                    </a:p>
                  </a:txBody>
                  <a:tcPr/>
                </a:tc>
                <a:tc>
                  <a:txBody>
                    <a:bodyPr/>
                    <a:lstStyle/>
                    <a:p>
                      <a:r>
                        <a:rPr lang="en-US" sz="2400" dirty="0"/>
                        <a:t>50</a:t>
                      </a:r>
                    </a:p>
                  </a:txBody>
                  <a:tcPr/>
                </a:tc>
                <a:tc>
                  <a:txBody>
                    <a:bodyPr/>
                    <a:lstStyle/>
                    <a:p>
                      <a:r>
                        <a:rPr lang="en-US" sz="2400" dirty="0"/>
                        <a:t>45.4</a:t>
                      </a:r>
                    </a:p>
                  </a:txBody>
                  <a:tcPr/>
                </a:tc>
                <a:tc>
                  <a:txBody>
                    <a:bodyPr/>
                    <a:lstStyle/>
                    <a:p>
                      <a:r>
                        <a:rPr lang="en-US" sz="2400" dirty="0"/>
                        <a:t>34.7</a:t>
                      </a:r>
                    </a:p>
                  </a:txBody>
                  <a:tcPr/>
                </a:tc>
                <a:extLst>
                  <a:ext uri="{0D108BD9-81ED-4DB2-BD59-A6C34878D82A}">
                    <a16:rowId xmlns:a16="http://schemas.microsoft.com/office/drawing/2014/main" val="285537497"/>
                  </a:ext>
                </a:extLst>
              </a:tr>
              <a:tr h="1005027">
                <a:tc>
                  <a:txBody>
                    <a:bodyPr/>
                    <a:lstStyle/>
                    <a:p>
                      <a:r>
                        <a:rPr lang="en-US" sz="2400" dirty="0"/>
                        <a:t>26 </a:t>
                      </a:r>
                      <a:r>
                        <a:rPr lang="en-US" sz="2400" dirty="0" err="1"/>
                        <a:t>Gy</a:t>
                      </a:r>
                      <a:r>
                        <a:rPr lang="en-US" sz="2400" dirty="0"/>
                        <a:t> / 5</a:t>
                      </a:r>
                    </a:p>
                  </a:txBody>
                  <a:tcPr/>
                </a:tc>
                <a:tc>
                  <a:txBody>
                    <a:bodyPr/>
                    <a:lstStyle/>
                    <a:p>
                      <a:r>
                        <a:rPr lang="en-US" sz="2400" dirty="0"/>
                        <a:t>46.8</a:t>
                      </a:r>
                    </a:p>
                  </a:txBody>
                  <a:tcPr/>
                </a:tc>
                <a:tc>
                  <a:txBody>
                    <a:bodyPr/>
                    <a:lstStyle/>
                    <a:p>
                      <a:r>
                        <a:rPr lang="en-US" sz="2400" dirty="0"/>
                        <a:t>42.6</a:t>
                      </a:r>
                    </a:p>
                  </a:txBody>
                  <a:tcPr/>
                </a:tc>
                <a:tc>
                  <a:txBody>
                    <a:bodyPr/>
                    <a:lstStyle/>
                    <a:p>
                      <a:r>
                        <a:rPr lang="en-US" sz="2400" dirty="0"/>
                        <a:t>32.9</a:t>
                      </a:r>
                    </a:p>
                  </a:txBody>
                  <a:tcPr/>
                </a:tc>
                <a:extLst>
                  <a:ext uri="{0D108BD9-81ED-4DB2-BD59-A6C34878D82A}">
                    <a16:rowId xmlns:a16="http://schemas.microsoft.com/office/drawing/2014/main" val="2011978171"/>
                  </a:ext>
                </a:extLst>
              </a:tr>
            </a:tbl>
          </a:graphicData>
        </a:graphic>
      </p:graphicFrame>
    </p:spTree>
    <p:extLst>
      <p:ext uri="{BB962C8B-B14F-4D97-AF65-F5344CB8AC3E}">
        <p14:creationId xmlns:p14="http://schemas.microsoft.com/office/powerpoint/2010/main" val="3020439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D9B853-DAC2-3048-AFA3-9D8A05D81774}"/>
              </a:ext>
            </a:extLst>
          </p:cNvPr>
          <p:cNvPicPr>
            <a:picLocks noChangeAspect="1"/>
          </p:cNvPicPr>
          <p:nvPr/>
        </p:nvPicPr>
        <p:blipFill>
          <a:blip r:embed="rId2"/>
          <a:stretch>
            <a:fillRect/>
          </a:stretch>
        </p:blipFill>
        <p:spPr>
          <a:xfrm>
            <a:off x="527050" y="1479550"/>
            <a:ext cx="11137900" cy="3898900"/>
          </a:xfrm>
          <a:prstGeom prst="rect">
            <a:avLst/>
          </a:prstGeom>
        </p:spPr>
      </p:pic>
    </p:spTree>
    <p:extLst>
      <p:ext uri="{BB962C8B-B14F-4D97-AF65-F5344CB8AC3E}">
        <p14:creationId xmlns:p14="http://schemas.microsoft.com/office/powerpoint/2010/main" val="3440077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F21E02-B15C-434A-8BFE-AA5B3B412BDB}"/>
              </a:ext>
            </a:extLst>
          </p:cNvPr>
          <p:cNvPicPr>
            <a:picLocks noChangeAspect="1"/>
          </p:cNvPicPr>
          <p:nvPr/>
        </p:nvPicPr>
        <p:blipFill>
          <a:blip r:embed="rId3"/>
          <a:stretch>
            <a:fillRect/>
          </a:stretch>
        </p:blipFill>
        <p:spPr>
          <a:xfrm>
            <a:off x="571500" y="1733550"/>
            <a:ext cx="11049000" cy="3390900"/>
          </a:xfrm>
          <a:prstGeom prst="rect">
            <a:avLst/>
          </a:prstGeom>
        </p:spPr>
      </p:pic>
    </p:spTree>
    <p:extLst>
      <p:ext uri="{BB962C8B-B14F-4D97-AF65-F5344CB8AC3E}">
        <p14:creationId xmlns:p14="http://schemas.microsoft.com/office/powerpoint/2010/main" val="445284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4509AF-8BFD-B343-B18C-F6F0C03A4B9D}"/>
              </a:ext>
            </a:extLst>
          </p:cNvPr>
          <p:cNvPicPr>
            <a:picLocks noChangeAspect="1"/>
          </p:cNvPicPr>
          <p:nvPr/>
        </p:nvPicPr>
        <p:blipFill>
          <a:blip r:embed="rId2"/>
          <a:stretch>
            <a:fillRect/>
          </a:stretch>
        </p:blipFill>
        <p:spPr>
          <a:xfrm>
            <a:off x="152400" y="647700"/>
            <a:ext cx="11887200" cy="5562600"/>
          </a:xfrm>
          <a:prstGeom prst="rect">
            <a:avLst/>
          </a:prstGeom>
        </p:spPr>
      </p:pic>
    </p:spTree>
    <p:extLst>
      <p:ext uri="{BB962C8B-B14F-4D97-AF65-F5344CB8AC3E}">
        <p14:creationId xmlns:p14="http://schemas.microsoft.com/office/powerpoint/2010/main" val="1224826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B54DF59C-F9F7-5240-B4EF-4EA6D2A4AB91}"/>
              </a:ext>
            </a:extLst>
          </p:cNvPr>
          <p:cNvGraphicFramePr>
            <a:graphicFrameLocks noGrp="1"/>
          </p:cNvGraphicFramePr>
          <p:nvPr>
            <p:extLst>
              <p:ext uri="{D42A27DB-BD31-4B8C-83A1-F6EECF244321}">
                <p14:modId xmlns:p14="http://schemas.microsoft.com/office/powerpoint/2010/main" val="1328930899"/>
              </p:ext>
            </p:extLst>
          </p:nvPr>
        </p:nvGraphicFramePr>
        <p:xfrm>
          <a:off x="1670304" y="972481"/>
          <a:ext cx="8851392" cy="4913037"/>
        </p:xfrm>
        <a:graphic>
          <a:graphicData uri="http://schemas.openxmlformats.org/drawingml/2006/table">
            <a:tbl>
              <a:tblPr firstRow="1" bandRow="1">
                <a:tableStyleId>{5C22544A-7EE6-4342-B048-85BDC9FD1C3A}</a:tableStyleId>
              </a:tblPr>
              <a:tblGrid>
                <a:gridCol w="2950464">
                  <a:extLst>
                    <a:ext uri="{9D8B030D-6E8A-4147-A177-3AD203B41FA5}">
                      <a16:colId xmlns:a16="http://schemas.microsoft.com/office/drawing/2014/main" val="526832050"/>
                    </a:ext>
                  </a:extLst>
                </a:gridCol>
                <a:gridCol w="2950464">
                  <a:extLst>
                    <a:ext uri="{9D8B030D-6E8A-4147-A177-3AD203B41FA5}">
                      <a16:colId xmlns:a16="http://schemas.microsoft.com/office/drawing/2014/main" val="3590745987"/>
                    </a:ext>
                  </a:extLst>
                </a:gridCol>
                <a:gridCol w="2950464">
                  <a:extLst>
                    <a:ext uri="{9D8B030D-6E8A-4147-A177-3AD203B41FA5}">
                      <a16:colId xmlns:a16="http://schemas.microsoft.com/office/drawing/2014/main" val="1533291387"/>
                    </a:ext>
                  </a:extLst>
                </a:gridCol>
              </a:tblGrid>
              <a:tr h="1637679">
                <a:tc>
                  <a:txBody>
                    <a:bodyPr/>
                    <a:lstStyle/>
                    <a:p>
                      <a:endParaRPr lang="en-US" dirty="0"/>
                    </a:p>
                  </a:txBody>
                  <a:tcPr/>
                </a:tc>
                <a:tc>
                  <a:txBody>
                    <a:bodyPr/>
                    <a:lstStyle/>
                    <a:p>
                      <a:pPr algn="ctr"/>
                      <a:r>
                        <a:rPr lang="en-US" sz="2800" dirty="0"/>
                        <a:t>Year 0</a:t>
                      </a:r>
                    </a:p>
                  </a:txBody>
                  <a:tcPr/>
                </a:tc>
                <a:tc>
                  <a:txBody>
                    <a:bodyPr/>
                    <a:lstStyle/>
                    <a:p>
                      <a:pPr algn="ctr"/>
                      <a:r>
                        <a:rPr lang="en-US" sz="2800" dirty="0"/>
                        <a:t>Year 1</a:t>
                      </a:r>
                    </a:p>
                  </a:txBody>
                  <a:tcPr/>
                </a:tc>
                <a:extLst>
                  <a:ext uri="{0D108BD9-81ED-4DB2-BD59-A6C34878D82A}">
                    <a16:rowId xmlns:a16="http://schemas.microsoft.com/office/drawing/2014/main" val="1079609313"/>
                  </a:ext>
                </a:extLst>
              </a:tr>
              <a:tr h="1637679">
                <a:tc>
                  <a:txBody>
                    <a:bodyPr/>
                    <a:lstStyle/>
                    <a:p>
                      <a:r>
                        <a:rPr lang="en-US" sz="2400" dirty="0"/>
                        <a:t>Grade 0 fibrosis</a:t>
                      </a:r>
                    </a:p>
                  </a:txBody>
                  <a:tcPr/>
                </a:tc>
                <a:tc>
                  <a:txBody>
                    <a:bodyPr/>
                    <a:lstStyle/>
                    <a:p>
                      <a:pPr algn="ctr"/>
                      <a:r>
                        <a:rPr lang="en-US" sz="2400" dirty="0"/>
                        <a:t>55%</a:t>
                      </a:r>
                    </a:p>
                  </a:txBody>
                  <a:tcPr/>
                </a:tc>
                <a:tc>
                  <a:txBody>
                    <a:bodyPr/>
                    <a:lstStyle/>
                    <a:p>
                      <a:pPr algn="ctr"/>
                      <a:r>
                        <a:rPr lang="en-US" sz="2400" dirty="0"/>
                        <a:t>60%</a:t>
                      </a:r>
                    </a:p>
                  </a:txBody>
                  <a:tcPr/>
                </a:tc>
                <a:extLst>
                  <a:ext uri="{0D108BD9-81ED-4DB2-BD59-A6C34878D82A}">
                    <a16:rowId xmlns:a16="http://schemas.microsoft.com/office/drawing/2014/main" val="1432524518"/>
                  </a:ext>
                </a:extLst>
              </a:tr>
              <a:tr h="1637679">
                <a:tc>
                  <a:txBody>
                    <a:bodyPr/>
                    <a:lstStyle/>
                    <a:p>
                      <a:r>
                        <a:rPr lang="en-US" sz="2400" dirty="0"/>
                        <a:t>Grade 1 fibrosis</a:t>
                      </a:r>
                    </a:p>
                  </a:txBody>
                  <a:tcPr/>
                </a:tc>
                <a:tc>
                  <a:txBody>
                    <a:bodyPr/>
                    <a:lstStyle/>
                    <a:p>
                      <a:pPr algn="ctr"/>
                      <a:r>
                        <a:rPr lang="en-US" sz="2400" dirty="0"/>
                        <a:t>45%</a:t>
                      </a:r>
                    </a:p>
                  </a:txBody>
                  <a:tcPr/>
                </a:tc>
                <a:tc>
                  <a:txBody>
                    <a:bodyPr/>
                    <a:lstStyle/>
                    <a:p>
                      <a:pPr algn="ctr"/>
                      <a:r>
                        <a:rPr lang="en-US" sz="2400" dirty="0"/>
                        <a:t>40%</a:t>
                      </a:r>
                    </a:p>
                  </a:txBody>
                  <a:tcPr/>
                </a:tc>
                <a:extLst>
                  <a:ext uri="{0D108BD9-81ED-4DB2-BD59-A6C34878D82A}">
                    <a16:rowId xmlns:a16="http://schemas.microsoft.com/office/drawing/2014/main" val="1164992691"/>
                  </a:ext>
                </a:extLst>
              </a:tr>
            </a:tbl>
          </a:graphicData>
        </a:graphic>
      </p:graphicFrame>
    </p:spTree>
    <p:extLst>
      <p:ext uri="{BB962C8B-B14F-4D97-AF65-F5344CB8AC3E}">
        <p14:creationId xmlns:p14="http://schemas.microsoft.com/office/powerpoint/2010/main" val="10472524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79557E5-1462-FB48-B1C6-69B0CD47DBDF}"/>
              </a:ext>
            </a:extLst>
          </p:cNvPr>
          <p:cNvGraphicFramePr>
            <a:graphicFrameLocks noGrp="1"/>
          </p:cNvGraphicFramePr>
          <p:nvPr>
            <p:extLst>
              <p:ext uri="{D42A27DB-BD31-4B8C-83A1-F6EECF244321}">
                <p14:modId xmlns:p14="http://schemas.microsoft.com/office/powerpoint/2010/main" val="1202198634"/>
              </p:ext>
            </p:extLst>
          </p:nvPr>
        </p:nvGraphicFramePr>
        <p:xfrm>
          <a:off x="824992" y="646514"/>
          <a:ext cx="5183124" cy="5684100"/>
        </p:xfrm>
        <a:graphic>
          <a:graphicData uri="http://schemas.openxmlformats.org/drawingml/2006/table">
            <a:tbl>
              <a:tblPr firstRow="1" bandRow="1">
                <a:tableStyleId>{5C22544A-7EE6-4342-B048-85BDC9FD1C3A}</a:tableStyleId>
              </a:tblPr>
              <a:tblGrid>
                <a:gridCol w="1727708">
                  <a:extLst>
                    <a:ext uri="{9D8B030D-6E8A-4147-A177-3AD203B41FA5}">
                      <a16:colId xmlns:a16="http://schemas.microsoft.com/office/drawing/2014/main" val="3223474776"/>
                    </a:ext>
                  </a:extLst>
                </a:gridCol>
                <a:gridCol w="1727708">
                  <a:extLst>
                    <a:ext uri="{9D8B030D-6E8A-4147-A177-3AD203B41FA5}">
                      <a16:colId xmlns:a16="http://schemas.microsoft.com/office/drawing/2014/main" val="752581443"/>
                    </a:ext>
                  </a:extLst>
                </a:gridCol>
                <a:gridCol w="1727708">
                  <a:extLst>
                    <a:ext uri="{9D8B030D-6E8A-4147-A177-3AD203B41FA5}">
                      <a16:colId xmlns:a16="http://schemas.microsoft.com/office/drawing/2014/main" val="645623928"/>
                    </a:ext>
                  </a:extLst>
                </a:gridCol>
              </a:tblGrid>
              <a:tr h="1136820">
                <a:tc>
                  <a:txBody>
                    <a:bodyPr/>
                    <a:lstStyle/>
                    <a:p>
                      <a:endParaRPr lang="en-US" dirty="0"/>
                    </a:p>
                  </a:txBody>
                  <a:tcPr/>
                </a:tc>
                <a:tc>
                  <a:txBody>
                    <a:bodyPr/>
                    <a:lstStyle/>
                    <a:p>
                      <a:r>
                        <a:rPr lang="en-US" dirty="0"/>
                        <a:t>Baseline</a:t>
                      </a:r>
                    </a:p>
                  </a:txBody>
                  <a:tcPr/>
                </a:tc>
                <a:tc>
                  <a:txBody>
                    <a:bodyPr/>
                    <a:lstStyle/>
                    <a:p>
                      <a:r>
                        <a:rPr lang="en-US" dirty="0"/>
                        <a:t>Year 1</a:t>
                      </a:r>
                    </a:p>
                  </a:txBody>
                  <a:tcPr/>
                </a:tc>
                <a:extLst>
                  <a:ext uri="{0D108BD9-81ED-4DB2-BD59-A6C34878D82A}">
                    <a16:rowId xmlns:a16="http://schemas.microsoft.com/office/drawing/2014/main" val="426362506"/>
                  </a:ext>
                </a:extLst>
              </a:tr>
              <a:tr h="1136820">
                <a:tc>
                  <a:txBody>
                    <a:bodyPr/>
                    <a:lstStyle/>
                    <a:p>
                      <a:r>
                        <a:rPr lang="en-US" dirty="0"/>
                        <a:t>Excellent</a:t>
                      </a:r>
                    </a:p>
                  </a:txBody>
                  <a:tcPr/>
                </a:tc>
                <a:tc>
                  <a:txBody>
                    <a:bodyPr/>
                    <a:lstStyle/>
                    <a:p>
                      <a:r>
                        <a:rPr lang="en-US" dirty="0"/>
                        <a:t>N=18 (33%)</a:t>
                      </a:r>
                    </a:p>
                  </a:txBody>
                  <a:tcPr/>
                </a:tc>
                <a:tc>
                  <a:txBody>
                    <a:bodyPr/>
                    <a:lstStyle/>
                    <a:p>
                      <a:r>
                        <a:rPr lang="en-US" dirty="0"/>
                        <a:t>N=28 (51%)</a:t>
                      </a:r>
                    </a:p>
                  </a:txBody>
                  <a:tcPr/>
                </a:tc>
                <a:extLst>
                  <a:ext uri="{0D108BD9-81ED-4DB2-BD59-A6C34878D82A}">
                    <a16:rowId xmlns:a16="http://schemas.microsoft.com/office/drawing/2014/main" val="70876468"/>
                  </a:ext>
                </a:extLst>
              </a:tr>
              <a:tr h="1136820">
                <a:tc>
                  <a:txBody>
                    <a:bodyPr/>
                    <a:lstStyle/>
                    <a:p>
                      <a:r>
                        <a:rPr lang="en-US" dirty="0"/>
                        <a:t>Good</a:t>
                      </a:r>
                    </a:p>
                  </a:txBody>
                  <a:tcPr/>
                </a:tc>
                <a:tc>
                  <a:txBody>
                    <a:bodyPr/>
                    <a:lstStyle/>
                    <a:p>
                      <a:r>
                        <a:rPr lang="en-US" dirty="0"/>
                        <a:t>N=31 (56%)</a:t>
                      </a:r>
                    </a:p>
                  </a:txBody>
                  <a:tcPr/>
                </a:tc>
                <a:tc>
                  <a:txBody>
                    <a:bodyPr/>
                    <a:lstStyle/>
                    <a:p>
                      <a:r>
                        <a:rPr lang="en-US" dirty="0"/>
                        <a:t>N=23(42%)</a:t>
                      </a:r>
                    </a:p>
                  </a:txBody>
                  <a:tcPr/>
                </a:tc>
                <a:extLst>
                  <a:ext uri="{0D108BD9-81ED-4DB2-BD59-A6C34878D82A}">
                    <a16:rowId xmlns:a16="http://schemas.microsoft.com/office/drawing/2014/main" val="4214924140"/>
                  </a:ext>
                </a:extLst>
              </a:tr>
              <a:tr h="1136820">
                <a:tc>
                  <a:txBody>
                    <a:bodyPr/>
                    <a:lstStyle/>
                    <a:p>
                      <a:r>
                        <a:rPr lang="en-US" dirty="0"/>
                        <a:t>Fair</a:t>
                      </a:r>
                    </a:p>
                  </a:txBody>
                  <a:tcPr/>
                </a:tc>
                <a:tc>
                  <a:txBody>
                    <a:bodyPr/>
                    <a:lstStyle/>
                    <a:p>
                      <a:r>
                        <a:rPr lang="en-US" dirty="0"/>
                        <a:t>N=6 (11%)</a:t>
                      </a:r>
                    </a:p>
                  </a:txBody>
                  <a:tcPr/>
                </a:tc>
                <a:tc>
                  <a:txBody>
                    <a:bodyPr/>
                    <a:lstStyle/>
                    <a:p>
                      <a:r>
                        <a:rPr lang="en-US" dirty="0"/>
                        <a:t>N=4(7%)</a:t>
                      </a:r>
                    </a:p>
                  </a:txBody>
                  <a:tcPr/>
                </a:tc>
                <a:extLst>
                  <a:ext uri="{0D108BD9-81ED-4DB2-BD59-A6C34878D82A}">
                    <a16:rowId xmlns:a16="http://schemas.microsoft.com/office/drawing/2014/main" val="810101752"/>
                  </a:ext>
                </a:extLst>
              </a:tr>
              <a:tr h="1136820">
                <a:tc>
                  <a:txBody>
                    <a:bodyPr/>
                    <a:lstStyle/>
                    <a:p>
                      <a:r>
                        <a:rPr lang="en-US" dirty="0"/>
                        <a:t>Poor</a:t>
                      </a:r>
                    </a:p>
                  </a:txBody>
                  <a:tcPr/>
                </a:tc>
                <a:tc>
                  <a:txBody>
                    <a:bodyPr/>
                    <a:lstStyle/>
                    <a:p>
                      <a:r>
                        <a:rPr lang="en-US" dirty="0"/>
                        <a:t>N=0 (0%)</a:t>
                      </a:r>
                    </a:p>
                  </a:txBody>
                  <a:tcPr/>
                </a:tc>
                <a:tc>
                  <a:txBody>
                    <a:bodyPr/>
                    <a:lstStyle/>
                    <a:p>
                      <a:r>
                        <a:rPr lang="en-US" dirty="0"/>
                        <a:t>N=0(0%)</a:t>
                      </a:r>
                    </a:p>
                  </a:txBody>
                  <a:tcPr/>
                </a:tc>
                <a:extLst>
                  <a:ext uri="{0D108BD9-81ED-4DB2-BD59-A6C34878D82A}">
                    <a16:rowId xmlns:a16="http://schemas.microsoft.com/office/drawing/2014/main" val="460941877"/>
                  </a:ext>
                </a:extLst>
              </a:tr>
            </a:tbl>
          </a:graphicData>
        </a:graphic>
      </p:graphicFrame>
      <p:pic>
        <p:nvPicPr>
          <p:cNvPr id="4" name="Picture 3">
            <a:extLst>
              <a:ext uri="{FF2B5EF4-FFF2-40B4-BE49-F238E27FC236}">
                <a16:creationId xmlns:a16="http://schemas.microsoft.com/office/drawing/2014/main" id="{3B9F97CB-81E3-754A-BCE8-911F405906FB}"/>
              </a:ext>
            </a:extLst>
          </p:cNvPr>
          <p:cNvPicPr>
            <a:picLocks noChangeAspect="1"/>
          </p:cNvPicPr>
          <p:nvPr/>
        </p:nvPicPr>
        <p:blipFill rotWithShape="1">
          <a:blip r:embed="rId3"/>
          <a:srcRect l="56" t="57133"/>
          <a:stretch/>
        </p:blipFill>
        <p:spPr>
          <a:xfrm>
            <a:off x="6660845" y="804672"/>
            <a:ext cx="4759646" cy="4681728"/>
          </a:xfrm>
          <a:prstGeom prst="rect">
            <a:avLst/>
          </a:prstGeom>
        </p:spPr>
      </p:pic>
    </p:spTree>
    <p:extLst>
      <p:ext uri="{BB962C8B-B14F-4D97-AF65-F5344CB8AC3E}">
        <p14:creationId xmlns:p14="http://schemas.microsoft.com/office/powerpoint/2010/main" val="124327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83F290-5D57-1D44-9738-E90D97CD1E46}"/>
              </a:ext>
            </a:extLst>
          </p:cNvPr>
          <p:cNvSpPr>
            <a:spLocks noGrp="1"/>
          </p:cNvSpPr>
          <p:nvPr>
            <p:ph type="title"/>
          </p:nvPr>
        </p:nvSpPr>
        <p:spPr/>
        <p:txBody>
          <a:bodyPr/>
          <a:lstStyle/>
          <a:p>
            <a:r>
              <a:rPr lang="en-US" dirty="0"/>
              <a:t>What is APBI?</a:t>
            </a:r>
          </a:p>
        </p:txBody>
      </p:sp>
      <p:sp>
        <p:nvSpPr>
          <p:cNvPr id="5" name="Content Placeholder 4">
            <a:extLst>
              <a:ext uri="{FF2B5EF4-FFF2-40B4-BE49-F238E27FC236}">
                <a16:creationId xmlns:a16="http://schemas.microsoft.com/office/drawing/2014/main" id="{34BAA250-9B1B-D94A-BF79-362343D07988}"/>
              </a:ext>
            </a:extLst>
          </p:cNvPr>
          <p:cNvSpPr>
            <a:spLocks noGrp="1"/>
          </p:cNvSpPr>
          <p:nvPr>
            <p:ph idx="1"/>
          </p:nvPr>
        </p:nvSpPr>
        <p:spPr/>
        <p:txBody>
          <a:bodyPr/>
          <a:lstStyle/>
          <a:p>
            <a:r>
              <a:rPr lang="en-US" dirty="0"/>
              <a:t>Accelerated partial breast irradiation</a:t>
            </a:r>
          </a:p>
          <a:p>
            <a:r>
              <a:rPr lang="en-US" dirty="0"/>
              <a:t>Higher dose, conformal to seroma cavity post operative radiotherapy in lower risk breast cancer patients</a:t>
            </a:r>
          </a:p>
          <a:p>
            <a:r>
              <a:rPr lang="en-US" dirty="0"/>
              <a:t>Often done in 5 treatments with external beam, instead of 3+ weeks of conventional of </a:t>
            </a:r>
            <a:r>
              <a:rPr lang="en-US" dirty="0" err="1"/>
              <a:t>hypofractionated</a:t>
            </a:r>
            <a:r>
              <a:rPr lang="en-US" dirty="0"/>
              <a:t> whole breast radiation</a:t>
            </a:r>
          </a:p>
          <a:p>
            <a:r>
              <a:rPr lang="en-US" dirty="0"/>
              <a:t>Intraoperative, brachytherapy techniques also have been studied</a:t>
            </a:r>
          </a:p>
        </p:txBody>
      </p:sp>
    </p:spTree>
    <p:extLst>
      <p:ext uri="{BB962C8B-B14F-4D97-AF65-F5344CB8AC3E}">
        <p14:creationId xmlns:p14="http://schemas.microsoft.com/office/powerpoint/2010/main" val="32284403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9CA013-CB13-C341-A785-01D20F3BAA52}"/>
              </a:ext>
            </a:extLst>
          </p:cNvPr>
          <p:cNvPicPr>
            <a:picLocks noChangeAspect="1"/>
          </p:cNvPicPr>
          <p:nvPr/>
        </p:nvPicPr>
        <p:blipFill>
          <a:blip r:embed="rId2"/>
          <a:stretch>
            <a:fillRect/>
          </a:stretch>
        </p:blipFill>
        <p:spPr>
          <a:xfrm>
            <a:off x="185237" y="0"/>
            <a:ext cx="11821525" cy="6858000"/>
          </a:xfrm>
          <a:prstGeom prst="rect">
            <a:avLst/>
          </a:prstGeom>
        </p:spPr>
      </p:pic>
    </p:spTree>
    <p:extLst>
      <p:ext uri="{BB962C8B-B14F-4D97-AF65-F5344CB8AC3E}">
        <p14:creationId xmlns:p14="http://schemas.microsoft.com/office/powerpoint/2010/main" val="3600441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1F353-FEDA-CA4A-B14D-1FF67209CF54}"/>
              </a:ext>
            </a:extLst>
          </p:cNvPr>
          <p:cNvSpPr>
            <a:spLocks noGrp="1"/>
          </p:cNvSpPr>
          <p:nvPr>
            <p:ph type="title"/>
          </p:nvPr>
        </p:nvSpPr>
        <p:spPr/>
        <p:txBody>
          <a:bodyPr/>
          <a:lstStyle/>
          <a:p>
            <a:r>
              <a:rPr lang="en-US" dirty="0"/>
              <a:t>Largest differences</a:t>
            </a:r>
          </a:p>
        </p:txBody>
      </p:sp>
      <p:sp>
        <p:nvSpPr>
          <p:cNvPr id="3" name="Content Placeholder 2">
            <a:extLst>
              <a:ext uri="{FF2B5EF4-FFF2-40B4-BE49-F238E27FC236}">
                <a16:creationId xmlns:a16="http://schemas.microsoft.com/office/drawing/2014/main" id="{22AECBE7-4D47-BF42-965B-5425A777180B}"/>
              </a:ext>
            </a:extLst>
          </p:cNvPr>
          <p:cNvSpPr>
            <a:spLocks noGrp="1"/>
          </p:cNvSpPr>
          <p:nvPr>
            <p:ph idx="1"/>
          </p:nvPr>
        </p:nvSpPr>
        <p:spPr/>
        <p:txBody>
          <a:bodyPr/>
          <a:lstStyle/>
          <a:p>
            <a:r>
              <a:rPr lang="en-US" dirty="0"/>
              <a:t>Choice of fractionation (daily vs non-consecutive days)</a:t>
            </a:r>
          </a:p>
          <a:p>
            <a:r>
              <a:rPr lang="en-US" dirty="0"/>
              <a:t>Given difference in methodologies, no convincing evidence of cosmesis difference</a:t>
            </a:r>
          </a:p>
          <a:p>
            <a:r>
              <a:rPr lang="en-US" dirty="0"/>
              <a:t>LC not yet reported for ACCEL, no direct comparison arm</a:t>
            </a:r>
          </a:p>
          <a:p>
            <a:r>
              <a:rPr lang="en-US" dirty="0"/>
              <a:t>My personal pre-test probability is that likely are comparable, though impossible to formally evaluate</a:t>
            </a:r>
          </a:p>
        </p:txBody>
      </p:sp>
    </p:spTree>
    <p:extLst>
      <p:ext uri="{BB962C8B-B14F-4D97-AF65-F5344CB8AC3E}">
        <p14:creationId xmlns:p14="http://schemas.microsoft.com/office/powerpoint/2010/main" val="1645619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DC7B-6DD2-6D45-A981-839EFB85DB61}"/>
              </a:ext>
            </a:extLst>
          </p:cNvPr>
          <p:cNvSpPr>
            <a:spLocks noGrp="1"/>
          </p:cNvSpPr>
          <p:nvPr>
            <p:ph type="title"/>
          </p:nvPr>
        </p:nvSpPr>
        <p:spPr/>
        <p:txBody>
          <a:bodyPr/>
          <a:lstStyle/>
          <a:p>
            <a:r>
              <a:rPr lang="en-US" dirty="0"/>
              <a:t>UK Fast-Forward Summary</a:t>
            </a:r>
          </a:p>
        </p:txBody>
      </p:sp>
      <p:sp>
        <p:nvSpPr>
          <p:cNvPr id="3" name="Content Placeholder 2">
            <a:extLst>
              <a:ext uri="{FF2B5EF4-FFF2-40B4-BE49-F238E27FC236}">
                <a16:creationId xmlns:a16="http://schemas.microsoft.com/office/drawing/2014/main" id="{C7433BA4-274E-B448-8201-232887A70128}"/>
              </a:ext>
            </a:extLst>
          </p:cNvPr>
          <p:cNvSpPr>
            <a:spLocks noGrp="1"/>
          </p:cNvSpPr>
          <p:nvPr>
            <p:ph idx="1"/>
          </p:nvPr>
        </p:nvSpPr>
        <p:spPr/>
        <p:txBody>
          <a:bodyPr/>
          <a:lstStyle/>
          <a:p>
            <a:r>
              <a:rPr lang="en-US" dirty="0"/>
              <a:t>Randomized phase III comparing 40 </a:t>
            </a:r>
            <a:r>
              <a:rPr lang="en-US" dirty="0" err="1"/>
              <a:t>Gy</a:t>
            </a:r>
            <a:r>
              <a:rPr lang="en-US" dirty="0"/>
              <a:t> / 15 vs 27 </a:t>
            </a:r>
            <a:r>
              <a:rPr lang="en-US" dirty="0" err="1"/>
              <a:t>Gy</a:t>
            </a:r>
            <a:r>
              <a:rPr lang="en-US" dirty="0"/>
              <a:t> / 5 daily vs 26 </a:t>
            </a:r>
            <a:r>
              <a:rPr lang="en-US" dirty="0" err="1"/>
              <a:t>Gy</a:t>
            </a:r>
            <a:r>
              <a:rPr lang="en-US" dirty="0"/>
              <a:t> / 5 daily</a:t>
            </a:r>
          </a:p>
          <a:p>
            <a:pPr lvl="1"/>
            <a:r>
              <a:rPr lang="en-US" dirty="0"/>
              <a:t>Published April 28,2020</a:t>
            </a:r>
          </a:p>
          <a:p>
            <a:pPr lvl="1"/>
            <a:r>
              <a:rPr lang="en-US" dirty="0"/>
              <a:t>New ‘standard’ many places</a:t>
            </a:r>
          </a:p>
          <a:p>
            <a:pPr lvl="1"/>
            <a:r>
              <a:rPr lang="en-US" dirty="0"/>
              <a:t>COVID-19 friendly schedule</a:t>
            </a:r>
          </a:p>
          <a:p>
            <a:pPr lvl="1"/>
            <a:r>
              <a:rPr lang="en-US" dirty="0"/>
              <a:t>Included pT1-3, pN0-1, M0 patients</a:t>
            </a:r>
          </a:p>
          <a:p>
            <a:pPr lvl="1"/>
            <a:r>
              <a:rPr lang="en-US" dirty="0"/>
              <a:t>Boost allowed (about 25% received)</a:t>
            </a:r>
          </a:p>
          <a:p>
            <a:pPr lvl="1"/>
            <a:r>
              <a:rPr lang="en-US" dirty="0"/>
              <a:t>Median </a:t>
            </a:r>
            <a:r>
              <a:rPr lang="en-US" dirty="0" err="1"/>
              <a:t>followup</a:t>
            </a:r>
            <a:r>
              <a:rPr lang="en-US" dirty="0"/>
              <a:t> about 6 years</a:t>
            </a:r>
          </a:p>
        </p:txBody>
      </p:sp>
    </p:spTree>
    <p:extLst>
      <p:ext uri="{BB962C8B-B14F-4D97-AF65-F5344CB8AC3E}">
        <p14:creationId xmlns:p14="http://schemas.microsoft.com/office/powerpoint/2010/main" val="18070188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F955C-8304-7942-A593-B54B87B01CFC}"/>
              </a:ext>
            </a:extLst>
          </p:cNvPr>
          <p:cNvPicPr>
            <a:picLocks noChangeAspect="1"/>
          </p:cNvPicPr>
          <p:nvPr/>
        </p:nvPicPr>
        <p:blipFill>
          <a:blip r:embed="rId3"/>
          <a:stretch>
            <a:fillRect/>
          </a:stretch>
        </p:blipFill>
        <p:spPr>
          <a:xfrm>
            <a:off x="1574887" y="0"/>
            <a:ext cx="9042226" cy="6858000"/>
          </a:xfrm>
          <a:prstGeom prst="rect">
            <a:avLst/>
          </a:prstGeom>
        </p:spPr>
      </p:pic>
    </p:spTree>
    <p:extLst>
      <p:ext uri="{BB962C8B-B14F-4D97-AF65-F5344CB8AC3E}">
        <p14:creationId xmlns:p14="http://schemas.microsoft.com/office/powerpoint/2010/main" val="34093605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2B28DD-4C13-BF45-9B9C-F690F6487E49}"/>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3B5E8C13-0A58-BE41-95C2-41FD547C4125}"/>
              </a:ext>
            </a:extLst>
          </p:cNvPr>
          <p:cNvPicPr>
            <a:picLocks noGrp="1" noChangeAspect="1"/>
          </p:cNvPicPr>
          <p:nvPr>
            <p:ph sz="half" idx="2"/>
          </p:nvPr>
        </p:nvPicPr>
        <p:blipFill>
          <a:blip r:embed="rId2"/>
          <a:stretch>
            <a:fillRect/>
          </a:stretch>
        </p:blipFill>
        <p:spPr>
          <a:xfrm>
            <a:off x="0" y="300222"/>
            <a:ext cx="5709125" cy="6557778"/>
          </a:xfrm>
          <a:prstGeom prst="rect">
            <a:avLst/>
          </a:prstGeom>
        </p:spPr>
      </p:pic>
      <p:sp>
        <p:nvSpPr>
          <p:cNvPr id="8" name="Content Placeholder 4">
            <a:extLst>
              <a:ext uri="{FF2B5EF4-FFF2-40B4-BE49-F238E27FC236}">
                <a16:creationId xmlns:a16="http://schemas.microsoft.com/office/drawing/2014/main" id="{775C5BC6-8FFE-8B4E-80ED-CC97D54BDA17}"/>
              </a:ext>
            </a:extLst>
          </p:cNvPr>
          <p:cNvSpPr>
            <a:spLocks noGrp="1"/>
          </p:cNvSpPr>
          <p:nvPr>
            <p:ph sz="half" idx="1"/>
          </p:nvPr>
        </p:nvSpPr>
        <p:spPr>
          <a:xfrm>
            <a:off x="6601530" y="864108"/>
            <a:ext cx="3474720" cy="5120640"/>
          </a:xfrm>
        </p:spPr>
        <p:txBody>
          <a:bodyPr/>
          <a:lstStyle/>
          <a:p>
            <a:r>
              <a:rPr lang="en-US" dirty="0"/>
              <a:t>Breast shrinkage  ~6%</a:t>
            </a:r>
          </a:p>
          <a:p>
            <a:r>
              <a:rPr lang="en-US" dirty="0"/>
              <a:t>Breast distortion ~5%</a:t>
            </a:r>
          </a:p>
          <a:p>
            <a:r>
              <a:rPr lang="en-US" dirty="0"/>
              <a:t>Breast induration ~1.6%</a:t>
            </a:r>
          </a:p>
        </p:txBody>
      </p:sp>
    </p:spTree>
    <p:extLst>
      <p:ext uri="{BB962C8B-B14F-4D97-AF65-F5344CB8AC3E}">
        <p14:creationId xmlns:p14="http://schemas.microsoft.com/office/powerpoint/2010/main" val="1482174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19266-98B4-CC40-A7AD-86791412BD03}"/>
              </a:ext>
            </a:extLst>
          </p:cNvPr>
          <p:cNvSpPr>
            <a:spLocks noGrp="1"/>
          </p:cNvSpPr>
          <p:nvPr>
            <p:ph type="title"/>
          </p:nvPr>
        </p:nvSpPr>
        <p:spPr/>
        <p:txBody>
          <a:bodyPr/>
          <a:lstStyle/>
          <a:p>
            <a:r>
              <a:rPr lang="en-US" dirty="0"/>
              <a:t>Does APBI make sense in FF era?</a:t>
            </a:r>
          </a:p>
        </p:txBody>
      </p:sp>
      <p:sp>
        <p:nvSpPr>
          <p:cNvPr id="3" name="Content Placeholder 2">
            <a:extLst>
              <a:ext uri="{FF2B5EF4-FFF2-40B4-BE49-F238E27FC236}">
                <a16:creationId xmlns:a16="http://schemas.microsoft.com/office/drawing/2014/main" id="{4D638526-5D68-2C43-99B7-8289EECDC273}"/>
              </a:ext>
            </a:extLst>
          </p:cNvPr>
          <p:cNvSpPr>
            <a:spLocks noGrp="1"/>
          </p:cNvSpPr>
          <p:nvPr>
            <p:ph idx="1"/>
          </p:nvPr>
        </p:nvSpPr>
        <p:spPr/>
        <p:txBody>
          <a:bodyPr/>
          <a:lstStyle/>
          <a:p>
            <a:r>
              <a:rPr lang="en-US" dirty="0"/>
              <a:t>UK FF now standard of care in UK for most node negative patients</a:t>
            </a:r>
          </a:p>
          <a:p>
            <a:r>
              <a:rPr lang="en-US" dirty="0"/>
              <a:t>UK FF easier to plan - ‘tangents’</a:t>
            </a:r>
          </a:p>
          <a:p>
            <a:r>
              <a:rPr lang="en-US" dirty="0"/>
              <a:t>APBI more ‘technical’ to deliver</a:t>
            </a:r>
          </a:p>
          <a:p>
            <a:pPr lvl="1"/>
            <a:r>
              <a:rPr lang="en-US" dirty="0"/>
              <a:t>Non-coplanar beams/couch kicks</a:t>
            </a:r>
          </a:p>
          <a:p>
            <a:pPr lvl="1"/>
            <a:r>
              <a:rPr lang="en-US" dirty="0"/>
              <a:t>Daily CBCT (at least on ACCEL)</a:t>
            </a:r>
          </a:p>
          <a:p>
            <a:r>
              <a:rPr lang="en-US" dirty="0"/>
              <a:t>Is cosmesis better with APBI?</a:t>
            </a:r>
          </a:p>
          <a:p>
            <a:r>
              <a:rPr lang="en-US" dirty="0"/>
              <a:t>Is integral dose significant in APBI?</a:t>
            </a:r>
          </a:p>
          <a:p>
            <a:r>
              <a:rPr lang="en-US" dirty="0"/>
              <a:t>Is contralateral breast dose significant in WBI?</a:t>
            </a:r>
          </a:p>
          <a:p>
            <a:r>
              <a:rPr lang="en-US" dirty="0"/>
              <a:t>5 fraction in one week is more palatable to system and patients as compared to non-consecutive fractionation</a:t>
            </a:r>
          </a:p>
        </p:txBody>
      </p:sp>
    </p:spTree>
    <p:extLst>
      <p:ext uri="{BB962C8B-B14F-4D97-AF65-F5344CB8AC3E}">
        <p14:creationId xmlns:p14="http://schemas.microsoft.com/office/powerpoint/2010/main" val="25576817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3E0FA8-20BA-6E47-A483-06ABA9C2ED9A}"/>
              </a:ext>
            </a:extLst>
          </p:cNvPr>
          <p:cNvPicPr>
            <a:picLocks noChangeAspect="1"/>
          </p:cNvPicPr>
          <p:nvPr/>
        </p:nvPicPr>
        <p:blipFill>
          <a:blip r:embed="rId3"/>
          <a:stretch>
            <a:fillRect/>
          </a:stretch>
        </p:blipFill>
        <p:spPr>
          <a:xfrm>
            <a:off x="727456" y="440436"/>
            <a:ext cx="9347200" cy="2209800"/>
          </a:xfrm>
          <a:prstGeom prst="rect">
            <a:avLst/>
          </a:prstGeom>
        </p:spPr>
      </p:pic>
      <p:sp>
        <p:nvSpPr>
          <p:cNvPr id="7" name="TextBox 6">
            <a:extLst>
              <a:ext uri="{FF2B5EF4-FFF2-40B4-BE49-F238E27FC236}">
                <a16:creationId xmlns:a16="http://schemas.microsoft.com/office/drawing/2014/main" id="{1D08B896-A6C4-A645-8180-9931B8F548DD}"/>
              </a:ext>
            </a:extLst>
          </p:cNvPr>
          <p:cNvSpPr txBox="1"/>
          <p:nvPr/>
        </p:nvSpPr>
        <p:spPr>
          <a:xfrm>
            <a:off x="727456" y="2862072"/>
            <a:ext cx="11464544"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Represents important de-escalation of treatment for low risk patients</a:t>
            </a:r>
          </a:p>
          <a:p>
            <a:pPr marL="285750" indent="-285750">
              <a:buFont typeface="Arial" panose="020B0604020202020204" pitchFamily="34" charset="0"/>
              <a:buChar char="•"/>
            </a:pPr>
            <a:r>
              <a:rPr lang="en-US" sz="2800" dirty="0"/>
              <a:t>Given that 5 fraction WBI an option, 5 fraction APBI might make sense in those who have:</a:t>
            </a:r>
          </a:p>
          <a:p>
            <a:pPr marL="742950" lvl="1" indent="-285750">
              <a:buFont typeface="Arial" panose="020B0604020202020204" pitchFamily="34" charset="0"/>
              <a:buChar char="•"/>
            </a:pPr>
            <a:r>
              <a:rPr lang="en-US" sz="2800" dirty="0"/>
              <a:t>Lack of access to DIBH techniques (not us!)</a:t>
            </a:r>
          </a:p>
          <a:p>
            <a:pPr marL="742950" lvl="1" indent="-285750">
              <a:buFont typeface="Arial" panose="020B0604020202020204" pitchFamily="34" charset="0"/>
              <a:buChar char="•"/>
            </a:pPr>
            <a:r>
              <a:rPr lang="en-US" sz="2800" dirty="0"/>
              <a:t>Large breast size</a:t>
            </a:r>
          </a:p>
          <a:p>
            <a:pPr marL="742950" lvl="1" indent="-285750">
              <a:buFont typeface="Arial" panose="020B0604020202020204" pitchFamily="34" charset="0"/>
              <a:buChar char="•"/>
            </a:pPr>
            <a:r>
              <a:rPr lang="en-US" sz="2800" dirty="0"/>
              <a:t>Wish to spare lung and heart dose</a:t>
            </a:r>
          </a:p>
        </p:txBody>
      </p:sp>
    </p:spTree>
    <p:extLst>
      <p:ext uri="{BB962C8B-B14F-4D97-AF65-F5344CB8AC3E}">
        <p14:creationId xmlns:p14="http://schemas.microsoft.com/office/powerpoint/2010/main" val="13807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B2F7A9-42E9-D34D-8CD9-0AAB66F6BB3E}"/>
              </a:ext>
            </a:extLst>
          </p:cNvPr>
          <p:cNvSpPr>
            <a:spLocks noGrp="1"/>
          </p:cNvSpPr>
          <p:nvPr>
            <p:ph type="title"/>
          </p:nvPr>
        </p:nvSpPr>
        <p:spPr/>
        <p:txBody>
          <a:bodyPr/>
          <a:lstStyle/>
          <a:p>
            <a:r>
              <a:rPr lang="en-US" dirty="0"/>
              <a:t>Discussion</a:t>
            </a:r>
          </a:p>
        </p:txBody>
      </p:sp>
      <p:sp>
        <p:nvSpPr>
          <p:cNvPr id="5" name="Text Placeholder 4">
            <a:extLst>
              <a:ext uri="{FF2B5EF4-FFF2-40B4-BE49-F238E27FC236}">
                <a16:creationId xmlns:a16="http://schemas.microsoft.com/office/drawing/2014/main" id="{94653D5F-05DD-C643-9565-2948D02142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978604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64265-F242-5247-B678-01E75CAD8610}"/>
              </a:ext>
            </a:extLst>
          </p:cNvPr>
          <p:cNvSpPr>
            <a:spLocks noGrp="1"/>
          </p:cNvSpPr>
          <p:nvPr>
            <p:ph type="title"/>
          </p:nvPr>
        </p:nvSpPr>
        <p:spPr/>
        <p:txBody>
          <a:bodyPr/>
          <a:lstStyle/>
          <a:p>
            <a:r>
              <a:rPr lang="en-US" dirty="0"/>
              <a:t>Special Thanks</a:t>
            </a:r>
          </a:p>
        </p:txBody>
      </p:sp>
      <p:sp>
        <p:nvSpPr>
          <p:cNvPr id="6" name="Content Placeholder 5">
            <a:extLst>
              <a:ext uri="{FF2B5EF4-FFF2-40B4-BE49-F238E27FC236}">
                <a16:creationId xmlns:a16="http://schemas.microsoft.com/office/drawing/2014/main" id="{D63654C3-BB21-7547-9F2A-C85C39D75EB9}"/>
              </a:ext>
            </a:extLst>
          </p:cNvPr>
          <p:cNvSpPr>
            <a:spLocks noGrp="1"/>
          </p:cNvSpPr>
          <p:nvPr>
            <p:ph idx="1"/>
          </p:nvPr>
        </p:nvSpPr>
        <p:spPr/>
        <p:txBody>
          <a:bodyPr/>
          <a:lstStyle/>
          <a:p>
            <a:r>
              <a:rPr lang="en-US" dirty="0"/>
              <a:t>Dr </a:t>
            </a:r>
            <a:r>
              <a:rPr lang="en-US" dirty="0" err="1"/>
              <a:t>Grendarova</a:t>
            </a:r>
            <a:r>
              <a:rPr lang="en-US" dirty="0"/>
              <a:t> and ACCEL trial team</a:t>
            </a:r>
          </a:p>
          <a:p>
            <a:endParaRPr lang="en-US" dirty="0"/>
          </a:p>
        </p:txBody>
      </p:sp>
    </p:spTree>
    <p:extLst>
      <p:ext uri="{BB962C8B-B14F-4D97-AF65-F5344CB8AC3E}">
        <p14:creationId xmlns:p14="http://schemas.microsoft.com/office/powerpoint/2010/main" val="25420046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ADA34E65-89F5-AE4E-BD5D-83F0B9EB5BCA}"/>
              </a:ext>
            </a:extLst>
          </p:cNvPr>
          <p:cNvPicPr>
            <a:picLocks noGrp="1" noChangeAspect="1"/>
          </p:cNvPicPr>
          <p:nvPr>
            <p:ph type="pic" idx="1"/>
          </p:nvPr>
        </p:nvPicPr>
        <p:blipFill rotWithShape="1">
          <a:blip r:embed="rId2"/>
          <a:srcRect t="23372" r="9092" b="1"/>
          <a:stretch/>
        </p:blipFill>
        <p:spPr>
          <a:xfrm>
            <a:off x="20" y="-1"/>
            <a:ext cx="12188932" cy="6858000"/>
          </a:xfrm>
          <a:prstGeom prst="rect">
            <a:avLst/>
          </a:prstGeom>
        </p:spPr>
      </p:pic>
      <p:sp>
        <p:nvSpPr>
          <p:cNvPr id="29" name="Rectangle 28">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0FC4066-2C14-9B44-B752-6A0C6E5AC4C0}"/>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4400" spc="-100">
                <a:solidFill>
                  <a:schemeClr val="tx1"/>
                </a:solidFill>
              </a:rPr>
              <a:t>Fini</a:t>
            </a:r>
          </a:p>
        </p:txBody>
      </p:sp>
    </p:spTree>
    <p:extLst>
      <p:ext uri="{BB962C8B-B14F-4D97-AF65-F5344CB8AC3E}">
        <p14:creationId xmlns:p14="http://schemas.microsoft.com/office/powerpoint/2010/main" val="35101439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B965-8F29-2F42-8E0D-A89356452F4C}"/>
              </a:ext>
            </a:extLst>
          </p:cNvPr>
          <p:cNvSpPr>
            <a:spLocks noGrp="1"/>
          </p:cNvSpPr>
          <p:nvPr>
            <p:ph type="title"/>
          </p:nvPr>
        </p:nvSpPr>
        <p:spPr/>
        <p:txBody>
          <a:bodyPr/>
          <a:lstStyle/>
          <a:p>
            <a:r>
              <a:rPr lang="en-US" dirty="0"/>
              <a:t>Why APBI?</a:t>
            </a:r>
          </a:p>
        </p:txBody>
      </p:sp>
      <p:sp>
        <p:nvSpPr>
          <p:cNvPr id="3" name="Content Placeholder 2">
            <a:extLst>
              <a:ext uri="{FF2B5EF4-FFF2-40B4-BE49-F238E27FC236}">
                <a16:creationId xmlns:a16="http://schemas.microsoft.com/office/drawing/2014/main" id="{BD79EB84-455F-274F-AA21-9A5D19461872}"/>
              </a:ext>
            </a:extLst>
          </p:cNvPr>
          <p:cNvSpPr>
            <a:spLocks noGrp="1"/>
          </p:cNvSpPr>
          <p:nvPr>
            <p:ph idx="1"/>
          </p:nvPr>
        </p:nvSpPr>
        <p:spPr/>
        <p:txBody>
          <a:bodyPr/>
          <a:lstStyle/>
          <a:p>
            <a:r>
              <a:rPr lang="en-US" dirty="0"/>
              <a:t>Better sparing of OARs (heart, lung)</a:t>
            </a:r>
          </a:p>
          <a:p>
            <a:r>
              <a:rPr lang="en-US" dirty="0"/>
              <a:t>Faster treatment for patient</a:t>
            </a:r>
          </a:p>
          <a:p>
            <a:r>
              <a:rPr lang="en-US" dirty="0"/>
              <a:t>May be more complex to plan and deliver compared to standard photon tangents</a:t>
            </a:r>
          </a:p>
        </p:txBody>
      </p:sp>
    </p:spTree>
    <p:extLst>
      <p:ext uri="{BB962C8B-B14F-4D97-AF65-F5344CB8AC3E}">
        <p14:creationId xmlns:p14="http://schemas.microsoft.com/office/powerpoint/2010/main" val="146806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6023-E0B1-D94D-8257-F42B65F01F0E}"/>
              </a:ext>
            </a:extLst>
          </p:cNvPr>
          <p:cNvSpPr>
            <a:spLocks noGrp="1"/>
          </p:cNvSpPr>
          <p:nvPr>
            <p:ph type="title"/>
          </p:nvPr>
        </p:nvSpPr>
        <p:spPr/>
        <p:txBody>
          <a:bodyPr/>
          <a:lstStyle/>
          <a:p>
            <a:r>
              <a:rPr lang="en-US" dirty="0"/>
              <a:t>Major APBI Trials</a:t>
            </a:r>
          </a:p>
        </p:txBody>
      </p:sp>
      <p:sp>
        <p:nvSpPr>
          <p:cNvPr id="3" name="Content Placeholder 2">
            <a:extLst>
              <a:ext uri="{FF2B5EF4-FFF2-40B4-BE49-F238E27FC236}">
                <a16:creationId xmlns:a16="http://schemas.microsoft.com/office/drawing/2014/main" id="{60EA5058-E6A4-3642-8308-A553CBF178BA}"/>
              </a:ext>
            </a:extLst>
          </p:cNvPr>
          <p:cNvSpPr>
            <a:spLocks noGrp="1"/>
          </p:cNvSpPr>
          <p:nvPr>
            <p:ph idx="1"/>
          </p:nvPr>
        </p:nvSpPr>
        <p:spPr/>
        <p:txBody>
          <a:bodyPr/>
          <a:lstStyle/>
          <a:p>
            <a:r>
              <a:rPr lang="en-US" dirty="0"/>
              <a:t>NSABP-39</a:t>
            </a:r>
          </a:p>
          <a:p>
            <a:pPr lvl="1"/>
            <a:r>
              <a:rPr lang="en-US" dirty="0"/>
              <a:t>Phase III RCT of WBI 50 </a:t>
            </a:r>
            <a:r>
              <a:rPr lang="en-US" dirty="0" err="1"/>
              <a:t>Gy</a:t>
            </a:r>
            <a:r>
              <a:rPr lang="en-US" dirty="0"/>
              <a:t> vs APBI 3.4-3.85 x 10 fractions BID</a:t>
            </a:r>
          </a:p>
          <a:p>
            <a:pPr lvl="1"/>
            <a:r>
              <a:rPr lang="en-US" dirty="0"/>
              <a:t>Similar, but statistically significant  10 year IBTR rate in favor of WBI (4.8% APBI vs 4.1% WBI)</a:t>
            </a:r>
          </a:p>
          <a:p>
            <a:r>
              <a:rPr lang="en-US" dirty="0"/>
              <a:t>RAPID, Lancet 2019</a:t>
            </a:r>
          </a:p>
          <a:p>
            <a:pPr lvl="1"/>
            <a:r>
              <a:rPr lang="en-US" dirty="0"/>
              <a:t>Phase III RCT of 3.85 </a:t>
            </a:r>
            <a:r>
              <a:rPr lang="en-US" dirty="0" err="1"/>
              <a:t>Gy</a:t>
            </a:r>
            <a:r>
              <a:rPr lang="en-US" dirty="0"/>
              <a:t> x 10 BID vs 42.5 </a:t>
            </a:r>
            <a:r>
              <a:rPr lang="en-US" dirty="0" err="1"/>
              <a:t>Gy</a:t>
            </a:r>
            <a:r>
              <a:rPr lang="en-US" dirty="0"/>
              <a:t>/50 </a:t>
            </a:r>
            <a:r>
              <a:rPr lang="en-US" dirty="0" err="1"/>
              <a:t>Gy</a:t>
            </a:r>
            <a:r>
              <a:rPr lang="en-US" dirty="0"/>
              <a:t> +-10Gy boost</a:t>
            </a:r>
          </a:p>
          <a:p>
            <a:pPr lvl="1"/>
            <a:r>
              <a:rPr lang="en-US" dirty="0"/>
              <a:t>Non-inferior local control (3% APBI vs 2.8% WBI), significantly worse cosmesis (absolute difference 17.7% at 7 years)</a:t>
            </a:r>
          </a:p>
          <a:p>
            <a:endParaRPr lang="en-US" dirty="0"/>
          </a:p>
        </p:txBody>
      </p:sp>
    </p:spTree>
    <p:extLst>
      <p:ext uri="{BB962C8B-B14F-4D97-AF65-F5344CB8AC3E}">
        <p14:creationId xmlns:p14="http://schemas.microsoft.com/office/powerpoint/2010/main" val="10174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727A-E798-7441-A1C9-6ACF2DFA4D09}"/>
              </a:ext>
            </a:extLst>
          </p:cNvPr>
          <p:cNvSpPr>
            <a:spLocks noGrp="1"/>
          </p:cNvSpPr>
          <p:nvPr>
            <p:ph type="title"/>
          </p:nvPr>
        </p:nvSpPr>
        <p:spPr/>
        <p:txBody>
          <a:bodyPr/>
          <a:lstStyle/>
          <a:p>
            <a:r>
              <a:rPr lang="en-US" dirty="0"/>
              <a:t>APBI-IMRT-Florence</a:t>
            </a:r>
            <a:br>
              <a:rPr lang="en-US" dirty="0"/>
            </a:br>
            <a:r>
              <a:rPr lang="en-US" dirty="0"/>
              <a:t>Trial Design</a:t>
            </a:r>
          </a:p>
        </p:txBody>
      </p:sp>
      <p:sp>
        <p:nvSpPr>
          <p:cNvPr id="3" name="Content Placeholder 2">
            <a:extLst>
              <a:ext uri="{FF2B5EF4-FFF2-40B4-BE49-F238E27FC236}">
                <a16:creationId xmlns:a16="http://schemas.microsoft.com/office/drawing/2014/main" id="{314DE79E-CEA0-F140-93B2-7469DC52D5B8}"/>
              </a:ext>
            </a:extLst>
          </p:cNvPr>
          <p:cNvSpPr>
            <a:spLocks noGrp="1"/>
          </p:cNvSpPr>
          <p:nvPr>
            <p:ph idx="1"/>
          </p:nvPr>
        </p:nvSpPr>
        <p:spPr/>
        <p:txBody>
          <a:bodyPr/>
          <a:lstStyle/>
          <a:p>
            <a:r>
              <a:rPr lang="en-US" dirty="0"/>
              <a:t>Randomized phase III trial</a:t>
            </a:r>
          </a:p>
          <a:p>
            <a:r>
              <a:rPr lang="en-US" dirty="0"/>
              <a:t>Enrolled n=520 patients with low risk breast cancer post lumpectomy between 2005 and 2013</a:t>
            </a:r>
          </a:p>
          <a:p>
            <a:r>
              <a:rPr lang="en-US" dirty="0"/>
              <a:t>Randomized between WBI and APBI</a:t>
            </a:r>
          </a:p>
        </p:txBody>
      </p:sp>
    </p:spTree>
    <p:extLst>
      <p:ext uri="{BB962C8B-B14F-4D97-AF65-F5344CB8AC3E}">
        <p14:creationId xmlns:p14="http://schemas.microsoft.com/office/powerpoint/2010/main" val="249485741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2937</Words>
  <Application>Microsoft Macintosh PowerPoint</Application>
  <PresentationFormat>Widescreen</PresentationFormat>
  <Paragraphs>420</Paragraphs>
  <Slides>69</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Corbel</vt:lpstr>
      <vt:lpstr>Wingdings 2</vt:lpstr>
      <vt:lpstr>Frame</vt:lpstr>
      <vt:lpstr>APBI Update – 10 Year APBI-IMRT-Florence Trial Results</vt:lpstr>
      <vt:lpstr>Objectives</vt:lpstr>
      <vt:lpstr>Disclosures</vt:lpstr>
      <vt:lpstr>PowerPoint Presentation</vt:lpstr>
      <vt:lpstr>Background</vt:lpstr>
      <vt:lpstr>What is APBI?</vt:lpstr>
      <vt:lpstr>Why APBI?</vt:lpstr>
      <vt:lpstr>Major APBI Trials</vt:lpstr>
      <vt:lpstr>APBI-IMRT-Florence Trial Design</vt:lpstr>
      <vt:lpstr>Inclusion Criteria</vt:lpstr>
      <vt:lpstr>Study Design</vt:lpstr>
      <vt:lpstr>PowerPoint Presentation</vt:lpstr>
      <vt:lpstr>Study Treatments</vt:lpstr>
      <vt:lpstr>WBRT Arm</vt:lpstr>
      <vt:lpstr>APBI Arm</vt:lpstr>
      <vt:lpstr>APBI Targets</vt:lpstr>
      <vt:lpstr>Plan optimization</vt:lpstr>
      <vt:lpstr>Quality Assurance</vt:lpstr>
      <vt:lpstr>Follow-up</vt:lpstr>
      <vt:lpstr>End Points</vt:lpstr>
      <vt:lpstr>End Points</vt:lpstr>
      <vt:lpstr>Harvard/NSABP/RTOG Breast Cosmesis Grading Scale</vt:lpstr>
      <vt:lpstr>Results</vt:lpstr>
      <vt:lpstr>Patient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and Cosmesis</vt:lpstr>
      <vt:lpstr>Discussion</vt:lpstr>
      <vt:lpstr>Inclusion</vt:lpstr>
      <vt:lpstr>Intervention – does it make sense?</vt:lpstr>
      <vt:lpstr>Select prescription comparisons</vt:lpstr>
      <vt:lpstr>Why non-daily fractionation? Does it make a difference?</vt:lpstr>
      <vt:lpstr>Does the control arm make sense?</vt:lpstr>
      <vt:lpstr>Can we learn from tumor biology?</vt:lpstr>
      <vt:lpstr>Contralateral breast dose – is IMRT better?</vt:lpstr>
      <vt:lpstr>Contralateral dose comparisons</vt:lpstr>
      <vt:lpstr>Trial conclusions</vt:lpstr>
      <vt:lpstr>APBI</vt:lpstr>
      <vt:lpstr>Compared to RAPID</vt:lpstr>
      <vt:lpstr>RAPID Cosmetic Results</vt:lpstr>
      <vt:lpstr>PowerPoint Presentation</vt:lpstr>
      <vt:lpstr>Opposing findings with contralateral breast cancer – IMPORT-LOW</vt:lpstr>
      <vt:lpstr>PowerPoint Presentation</vt:lpstr>
      <vt:lpstr>Compared to ACCEL</vt:lpstr>
      <vt:lpstr>Select prescription comparisons</vt:lpstr>
      <vt:lpstr>PowerPoint Presentation</vt:lpstr>
      <vt:lpstr>PowerPoint Presentation</vt:lpstr>
      <vt:lpstr>PowerPoint Presentation</vt:lpstr>
      <vt:lpstr>PowerPoint Presentation</vt:lpstr>
      <vt:lpstr>PowerPoint Presentation</vt:lpstr>
      <vt:lpstr>PowerPoint Presentation</vt:lpstr>
      <vt:lpstr>Largest differences</vt:lpstr>
      <vt:lpstr>UK Fast-Forward Summary</vt:lpstr>
      <vt:lpstr>PowerPoint Presentation</vt:lpstr>
      <vt:lpstr>PowerPoint Presentation</vt:lpstr>
      <vt:lpstr>Does APBI make sense in FF era?</vt:lpstr>
      <vt:lpstr>PowerPoint Presentation</vt:lpstr>
      <vt:lpstr>Discussion</vt:lpstr>
      <vt:lpstr>Special Thanks</vt:lpstr>
      <vt:lpstr>Fini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APBI Update – 10 Year APBI-IMRT-Florence Trial Results</dc:title>
  <dc:creator>Jordan Stosky</dc:creator>
  <cp:lastModifiedBy>Jordan Stosky</cp:lastModifiedBy>
  <cp:revision>10</cp:revision>
  <dcterms:created xsi:type="dcterms:W3CDTF">2021-01-12T23:28:31Z</dcterms:created>
  <dcterms:modified xsi:type="dcterms:W3CDTF">2021-01-12T23:54:46Z</dcterms:modified>
</cp:coreProperties>
</file>