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notesSlides/notesSlide38.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1" r:id="rId1"/>
    <p:sldMasterId id="2147483802" r:id="rId2"/>
  </p:sldMasterIdLst>
  <p:notesMasterIdLst>
    <p:notesMasterId r:id="rId71"/>
  </p:notesMasterIdLst>
  <p:sldIdLst>
    <p:sldId id="256" r:id="rId3"/>
    <p:sldId id="257" r:id="rId4"/>
    <p:sldId id="263" r:id="rId5"/>
    <p:sldId id="286" r:id="rId6"/>
    <p:sldId id="288" r:id="rId7"/>
    <p:sldId id="289" r:id="rId8"/>
    <p:sldId id="261" r:id="rId9"/>
    <p:sldId id="269" r:id="rId10"/>
    <p:sldId id="259" r:id="rId11"/>
    <p:sldId id="272" r:id="rId12"/>
    <p:sldId id="260" r:id="rId13"/>
    <p:sldId id="290" r:id="rId14"/>
    <p:sldId id="273" r:id="rId15"/>
    <p:sldId id="274" r:id="rId16"/>
    <p:sldId id="275" r:id="rId17"/>
    <p:sldId id="279" r:id="rId18"/>
    <p:sldId id="278" r:id="rId19"/>
    <p:sldId id="280" r:id="rId20"/>
    <p:sldId id="283" r:id="rId21"/>
    <p:sldId id="284" r:id="rId22"/>
    <p:sldId id="276" r:id="rId23"/>
    <p:sldId id="285" r:id="rId24"/>
    <p:sldId id="292" r:id="rId25"/>
    <p:sldId id="293" r:id="rId26"/>
    <p:sldId id="294" r:id="rId27"/>
    <p:sldId id="296" r:id="rId28"/>
    <p:sldId id="297" r:id="rId29"/>
    <p:sldId id="298" r:id="rId30"/>
    <p:sldId id="299" r:id="rId31"/>
    <p:sldId id="258" r:id="rId32"/>
    <p:sldId id="315" r:id="rId33"/>
    <p:sldId id="277" r:id="rId34"/>
    <p:sldId id="316" r:id="rId35"/>
    <p:sldId id="303" r:id="rId36"/>
    <p:sldId id="305" r:id="rId37"/>
    <p:sldId id="309" r:id="rId38"/>
    <p:sldId id="317" r:id="rId39"/>
    <p:sldId id="306" r:id="rId40"/>
    <p:sldId id="304" r:id="rId41"/>
    <p:sldId id="318" r:id="rId42"/>
    <p:sldId id="300" r:id="rId43"/>
    <p:sldId id="310" r:id="rId44"/>
    <p:sldId id="302" r:id="rId45"/>
    <p:sldId id="319" r:id="rId46"/>
    <p:sldId id="265" r:id="rId47"/>
    <p:sldId id="313" r:id="rId48"/>
    <p:sldId id="322" r:id="rId49"/>
    <p:sldId id="334" r:id="rId50"/>
    <p:sldId id="330" r:id="rId51"/>
    <p:sldId id="335" r:id="rId52"/>
    <p:sldId id="332" r:id="rId53"/>
    <p:sldId id="337" r:id="rId54"/>
    <p:sldId id="338" r:id="rId55"/>
    <p:sldId id="339" r:id="rId56"/>
    <p:sldId id="340" r:id="rId57"/>
    <p:sldId id="341" r:id="rId58"/>
    <p:sldId id="325" r:id="rId59"/>
    <p:sldId id="342" r:id="rId60"/>
    <p:sldId id="343" r:id="rId61"/>
    <p:sldId id="344" r:id="rId62"/>
    <p:sldId id="345" r:id="rId63"/>
    <p:sldId id="346" r:id="rId64"/>
    <p:sldId id="336" r:id="rId65"/>
    <p:sldId id="347" r:id="rId66"/>
    <p:sldId id="348" r:id="rId67"/>
    <p:sldId id="266" r:id="rId68"/>
    <p:sldId id="311" r:id="rId69"/>
    <p:sldId id="320"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6327"/>
  </p:normalViewPr>
  <p:slideViewPr>
    <p:cSldViewPr snapToGrid="0" snapToObjects="1">
      <p:cViewPr varScale="1">
        <p:scale>
          <a:sx n="123" d="100"/>
          <a:sy n="123" d="100"/>
        </p:scale>
        <p:origin x="69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Users\jordanstosky\Library\Mobile%20Documents\com~apple~CloudDocs\Documents\Sarcoma%20Fellowship\Research\sarcoma%20primary%20sit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jordanstosky\Downloads\Sarcoma%20MR%20Sim%20lis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Users\jordanstosky\Downloads\Sarcoma%20MR%20Sim%20list.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Users\jordanstosky\Downloads\Sarcoma%20MR%20Sim%20list.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A143-9D4D-80BC-1E5CDB6CD544}"/>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A143-9D4D-80BC-1E5CDB6CD544}"/>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A143-9D4D-80BC-1E5CDB6CD544}"/>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A143-9D4D-80BC-1E5CDB6CD544}"/>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A143-9D4D-80BC-1E5CDB6CD544}"/>
              </c:ext>
            </c:extLst>
          </c:dPt>
          <c:dPt>
            <c:idx val="5"/>
            <c:bubble3D val="0"/>
            <c:spPr>
              <a:solidFill>
                <a:schemeClr val="accent6"/>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B-A143-9D4D-80BC-1E5CDB6CD544}"/>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Sheet1!$C$23:$C$28</c:f>
              <c:strCache>
                <c:ptCount val="6"/>
                <c:pt idx="0">
                  <c:v>H&amp;N</c:v>
                </c:pt>
                <c:pt idx="1">
                  <c:v>Abdominal</c:v>
                </c:pt>
                <c:pt idx="2">
                  <c:v>Intrathoracic</c:v>
                </c:pt>
                <c:pt idx="3">
                  <c:v>Trunk</c:v>
                </c:pt>
                <c:pt idx="4">
                  <c:v>Extremity</c:v>
                </c:pt>
                <c:pt idx="5">
                  <c:v>Other</c:v>
                </c:pt>
              </c:strCache>
            </c:strRef>
          </c:cat>
          <c:val>
            <c:numRef>
              <c:f>Sheet1!$D$23:$D$28</c:f>
              <c:numCache>
                <c:formatCode>0%</c:formatCode>
                <c:ptCount val="6"/>
                <c:pt idx="0">
                  <c:v>0.10802760624772975</c:v>
                </c:pt>
                <c:pt idx="1">
                  <c:v>0.20187431892480931</c:v>
                </c:pt>
                <c:pt idx="2">
                  <c:v>2.685070831819833E-2</c:v>
                </c:pt>
                <c:pt idx="3">
                  <c:v>0.21407918634217218</c:v>
                </c:pt>
                <c:pt idx="4">
                  <c:v>0.31902651652742464</c:v>
                </c:pt>
                <c:pt idx="5">
                  <c:v>0.12999636759898292</c:v>
                </c:pt>
              </c:numCache>
            </c:numRef>
          </c:val>
          <c:extLst>
            <c:ext xmlns:c16="http://schemas.microsoft.com/office/drawing/2014/chart" uri="{C3380CC4-5D6E-409C-BE32-E72D297353CC}">
              <c16:uniqueId val="{0000000C-A143-9D4D-80BC-1E5CDB6CD544}"/>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2400"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a:t>Median Absolute Volume Changes and Ranges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Tables!$B$15</c:f>
              <c:strCache>
                <c:ptCount val="1"/>
                <c:pt idx="0">
                  <c:v>CTV volume difference (absolute)</c:v>
                </c:pt>
              </c:strCache>
            </c:strRef>
          </c:tx>
          <c:spPr>
            <a:solidFill>
              <a:schemeClr val="accent1">
                <a:shade val="65000"/>
              </a:schemeClr>
            </a:solidFill>
            <a:ln>
              <a:noFill/>
            </a:ln>
            <a:effectLst/>
          </c:spPr>
          <c:invertIfNegative val="0"/>
          <c:errBars>
            <c:errBarType val="both"/>
            <c:errValType val="cust"/>
            <c:noEndCap val="0"/>
            <c:plus>
              <c:numRef>
                <c:f>Tables!$O$15</c:f>
                <c:numCache>
                  <c:formatCode>General</c:formatCode>
                  <c:ptCount val="1"/>
                  <c:pt idx="0">
                    <c:v>577.6149999999999</c:v>
                  </c:pt>
                </c:numCache>
              </c:numRef>
            </c:plus>
            <c:minus>
              <c:numRef>
                <c:f>Tables!$N$15</c:f>
                <c:numCache>
                  <c:formatCode>General</c:formatCode>
                  <c:ptCount val="1"/>
                  <c:pt idx="0">
                    <c:v>16.114999999999981</c:v>
                  </c:pt>
                </c:numCache>
              </c:numRef>
            </c:minus>
            <c:spPr>
              <a:solidFill>
                <a:schemeClr val="tx1"/>
              </a:solidFill>
              <a:ln w="6350" cap="flat" cmpd="sng" algn="ctr">
                <a:solidFill>
                  <a:schemeClr val="tx1"/>
                </a:solidFill>
                <a:prstDash val="solid"/>
                <a:round/>
              </a:ln>
              <a:effectLst/>
            </c:spPr>
          </c:errBars>
          <c:cat>
            <c:strRef>
              <c:f>Tables!$G$13</c:f>
              <c:strCache>
                <c:ptCount val="1"/>
                <c:pt idx="0">
                  <c:v>Median (cm3)</c:v>
                </c:pt>
              </c:strCache>
            </c:strRef>
          </c:cat>
          <c:val>
            <c:numRef>
              <c:f>Tables!$G$15</c:f>
              <c:numCache>
                <c:formatCode>0.00</c:formatCode>
                <c:ptCount val="1"/>
                <c:pt idx="0">
                  <c:v>16.504999999999981</c:v>
                </c:pt>
              </c:numCache>
            </c:numRef>
          </c:val>
          <c:extLst>
            <c:ext xmlns:c16="http://schemas.microsoft.com/office/drawing/2014/chart" uri="{C3380CC4-5D6E-409C-BE32-E72D297353CC}">
              <c16:uniqueId val="{00000000-F0E4-ED44-9882-8D9DDDA6D7E6}"/>
            </c:ext>
          </c:extLst>
        </c:ser>
        <c:ser>
          <c:idx val="1"/>
          <c:order val="1"/>
          <c:tx>
            <c:strRef>
              <c:f>Tables!$B$17</c:f>
              <c:strCache>
                <c:ptCount val="1"/>
                <c:pt idx="0">
                  <c:v>PTV-5mm volume difference (absolute)</c:v>
                </c:pt>
              </c:strCache>
            </c:strRef>
          </c:tx>
          <c:spPr>
            <a:solidFill>
              <a:schemeClr val="accent1"/>
            </a:solidFill>
            <a:ln>
              <a:noFill/>
            </a:ln>
            <a:effectLst/>
          </c:spPr>
          <c:invertIfNegative val="0"/>
          <c:errBars>
            <c:errBarType val="both"/>
            <c:errValType val="cust"/>
            <c:noEndCap val="0"/>
            <c:plus>
              <c:numRef>
                <c:f>Tables!$O$17</c:f>
                <c:numCache>
                  <c:formatCode>General</c:formatCode>
                  <c:ptCount val="1"/>
                  <c:pt idx="0">
                    <c:v>673.75</c:v>
                  </c:pt>
                </c:numCache>
              </c:numRef>
            </c:plus>
            <c:minus>
              <c:numRef>
                <c:f>Tables!$N$17</c:f>
                <c:numCache>
                  <c:formatCode>General</c:formatCode>
                  <c:ptCount val="1"/>
                  <c:pt idx="0">
                    <c:v>35.129999999999995</c:v>
                  </c:pt>
                </c:numCache>
              </c:numRef>
            </c:minus>
            <c:spPr>
              <a:solidFill>
                <a:schemeClr val="tx1"/>
              </a:solidFill>
              <a:ln w="6350" cap="flat" cmpd="sng" algn="ctr">
                <a:solidFill>
                  <a:schemeClr val="tx1"/>
                </a:solidFill>
                <a:prstDash val="solid"/>
                <a:round/>
              </a:ln>
              <a:effectLst/>
            </c:spPr>
          </c:errBars>
          <c:cat>
            <c:strRef>
              <c:f>Tables!$G$13</c:f>
              <c:strCache>
                <c:ptCount val="1"/>
                <c:pt idx="0">
                  <c:v>Median (cm3)</c:v>
                </c:pt>
              </c:strCache>
            </c:strRef>
          </c:cat>
          <c:val>
            <c:numRef>
              <c:f>Tables!$G$17</c:f>
              <c:numCache>
                <c:formatCode>0.00</c:formatCode>
                <c:ptCount val="1"/>
                <c:pt idx="0">
                  <c:v>35.25</c:v>
                </c:pt>
              </c:numCache>
            </c:numRef>
          </c:val>
          <c:extLst>
            <c:ext xmlns:c16="http://schemas.microsoft.com/office/drawing/2014/chart" uri="{C3380CC4-5D6E-409C-BE32-E72D297353CC}">
              <c16:uniqueId val="{00000001-F0E4-ED44-9882-8D9DDDA6D7E6}"/>
            </c:ext>
          </c:extLst>
        </c:ser>
        <c:ser>
          <c:idx val="2"/>
          <c:order val="2"/>
          <c:tx>
            <c:strRef>
              <c:f>Tables!$B$19</c:f>
              <c:strCache>
                <c:ptCount val="1"/>
                <c:pt idx="0">
                  <c:v>PTV-7mm volume difference (absolute)</c:v>
                </c:pt>
              </c:strCache>
            </c:strRef>
          </c:tx>
          <c:spPr>
            <a:solidFill>
              <a:schemeClr val="accent1">
                <a:tint val="65000"/>
              </a:schemeClr>
            </a:solidFill>
            <a:ln>
              <a:noFill/>
            </a:ln>
            <a:effectLst/>
          </c:spPr>
          <c:invertIfNegative val="0"/>
          <c:errBars>
            <c:errBarType val="both"/>
            <c:errValType val="cust"/>
            <c:noEndCap val="0"/>
            <c:plus>
              <c:numRef>
                <c:f>Tables!$O$19</c:f>
                <c:numCache>
                  <c:formatCode>General</c:formatCode>
                  <c:ptCount val="1"/>
                  <c:pt idx="0">
                    <c:v>729.74</c:v>
                  </c:pt>
                </c:numCache>
              </c:numRef>
            </c:plus>
            <c:minus>
              <c:numRef>
                <c:f>Tables!$N$19</c:f>
                <c:numCache>
                  <c:formatCode>General</c:formatCode>
                  <c:ptCount val="1"/>
                  <c:pt idx="0">
                    <c:v>38.26999999999984</c:v>
                  </c:pt>
                </c:numCache>
              </c:numRef>
            </c:minus>
            <c:spPr>
              <a:solidFill>
                <a:schemeClr val="tx1"/>
              </a:solidFill>
              <a:ln w="6350" cap="flat" cmpd="sng" algn="ctr">
                <a:solidFill>
                  <a:schemeClr val="tx1"/>
                </a:solidFill>
                <a:prstDash val="solid"/>
                <a:round/>
              </a:ln>
              <a:effectLst/>
            </c:spPr>
          </c:errBars>
          <c:cat>
            <c:strRef>
              <c:f>Tables!$G$13</c:f>
              <c:strCache>
                <c:ptCount val="1"/>
                <c:pt idx="0">
                  <c:v>Median (cm3)</c:v>
                </c:pt>
              </c:strCache>
            </c:strRef>
          </c:cat>
          <c:val>
            <c:numRef>
              <c:f>Tables!$G$19</c:f>
              <c:numCache>
                <c:formatCode>0.00</c:formatCode>
                <c:ptCount val="1"/>
                <c:pt idx="0">
                  <c:v>38.419999999999845</c:v>
                </c:pt>
              </c:numCache>
            </c:numRef>
          </c:val>
          <c:extLst>
            <c:ext xmlns:c16="http://schemas.microsoft.com/office/drawing/2014/chart" uri="{C3380CC4-5D6E-409C-BE32-E72D297353CC}">
              <c16:uniqueId val="{00000002-F0E4-ED44-9882-8D9DDDA6D7E6}"/>
            </c:ext>
          </c:extLst>
        </c:ser>
        <c:dLbls>
          <c:showLegendKey val="0"/>
          <c:showVal val="0"/>
          <c:showCatName val="0"/>
          <c:showSerName val="0"/>
          <c:showPercent val="0"/>
          <c:showBubbleSize val="0"/>
        </c:dLbls>
        <c:gapWidth val="150"/>
        <c:axId val="69620864"/>
        <c:axId val="69622400"/>
      </c:barChart>
      <c:catAx>
        <c:axId val="69620864"/>
        <c:scaling>
          <c:orientation val="minMax"/>
        </c:scaling>
        <c:delete val="0"/>
        <c:axPos val="b"/>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9622400"/>
        <c:crosses val="autoZero"/>
        <c:auto val="1"/>
        <c:lblAlgn val="ctr"/>
        <c:lblOffset val="100"/>
        <c:noMultiLvlLbl val="0"/>
      </c:catAx>
      <c:valAx>
        <c:axId val="69622400"/>
        <c:scaling>
          <c:orientation val="minMax"/>
        </c:scaling>
        <c:delete val="0"/>
        <c:axPos val="l"/>
        <c:majorGridlines>
          <c:spPr>
            <a:ln w="6350" cap="flat" cmpd="sng" algn="ctr">
              <a:solidFill>
                <a:schemeClr val="tx1">
                  <a:tint val="75000"/>
                </a:schemeClr>
              </a:solidFill>
              <a:prstDash val="solid"/>
              <a:round/>
            </a:ln>
            <a:effectLst/>
          </c:spPr>
        </c:majorGridlines>
        <c:numFmt formatCode="0.0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96208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Median Relative</a:t>
            </a:r>
            <a:r>
              <a:rPr lang="en-US" baseline="0"/>
              <a:t> Volume Changes and Ranges</a:t>
            </a:r>
          </a:p>
        </c:rich>
      </c:tx>
      <c:layout>
        <c:manualLayout>
          <c:xMode val="edge"/>
          <c:yMode val="edge"/>
          <c:x val="0.10376399849087754"/>
          <c:y val="1.4755342432607814E-2"/>
        </c:manualLayout>
      </c:layout>
      <c:overlay val="0"/>
    </c:title>
    <c:autoTitleDeleted val="0"/>
    <c:plotArea>
      <c:layout/>
      <c:barChart>
        <c:barDir val="col"/>
        <c:grouping val="clustered"/>
        <c:varyColors val="0"/>
        <c:ser>
          <c:idx val="0"/>
          <c:order val="0"/>
          <c:tx>
            <c:strRef>
              <c:f>Tables!$B$14</c:f>
              <c:strCache>
                <c:ptCount val="1"/>
                <c:pt idx="0">
                  <c:v>CTV volume difference (relative)</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Tables!$L$14</c:f>
                <c:numCache>
                  <c:formatCode>General</c:formatCode>
                  <c:ptCount val="1"/>
                  <c:pt idx="0">
                    <c:v>594.11999999999989</c:v>
                  </c:pt>
                </c:numCache>
              </c:numRef>
            </c:plus>
            <c:minus>
              <c:numRef>
                <c:f>Tables!$K$14</c:f>
                <c:numCache>
                  <c:formatCode>General</c:formatCode>
                  <c:ptCount val="1"/>
                  <c:pt idx="0">
                    <c:v>180.8900000000001</c:v>
                  </c:pt>
                </c:numCache>
              </c:numRef>
            </c:minus>
          </c:errBars>
          <c:cat>
            <c:strRef>
              <c:f>Tables!$G$13</c:f>
              <c:strCache>
                <c:ptCount val="1"/>
                <c:pt idx="0">
                  <c:v>Median (cm3)</c:v>
                </c:pt>
              </c:strCache>
            </c:strRef>
          </c:cat>
          <c:val>
            <c:numRef>
              <c:f>Tables!$G$14</c:f>
              <c:numCache>
                <c:formatCode>General</c:formatCode>
                <c:ptCount val="1"/>
                <c:pt idx="0">
                  <c:v>3.0000000000000082E-2</c:v>
                </c:pt>
              </c:numCache>
            </c:numRef>
          </c:val>
          <c:extLst>
            <c:ext xmlns:c16="http://schemas.microsoft.com/office/drawing/2014/chart" uri="{C3380CC4-5D6E-409C-BE32-E72D297353CC}">
              <c16:uniqueId val="{00000000-4AAA-174E-99A3-152225E9BA86}"/>
            </c:ext>
          </c:extLst>
        </c:ser>
        <c:ser>
          <c:idx val="1"/>
          <c:order val="1"/>
          <c:tx>
            <c:strRef>
              <c:f>Tables!$B$16</c:f>
              <c:strCache>
                <c:ptCount val="1"/>
                <c:pt idx="0">
                  <c:v>PTV-5mm volume difference (relative)</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Tables!$L$16</c:f>
                <c:numCache>
                  <c:formatCode>General</c:formatCode>
                  <c:ptCount val="1"/>
                  <c:pt idx="0">
                    <c:v>709</c:v>
                  </c:pt>
                </c:numCache>
              </c:numRef>
            </c:plus>
            <c:minus>
              <c:numRef>
                <c:f>Tables!$K$16</c:f>
                <c:numCache>
                  <c:formatCode>General</c:formatCode>
                  <c:ptCount val="1"/>
                  <c:pt idx="0">
                    <c:v>271.55999999999995</c:v>
                  </c:pt>
                </c:numCache>
              </c:numRef>
            </c:minus>
          </c:errBars>
          <c:cat>
            <c:strRef>
              <c:f>Tables!$G$13</c:f>
              <c:strCache>
                <c:ptCount val="1"/>
                <c:pt idx="0">
                  <c:v>Median (cm3)</c:v>
                </c:pt>
              </c:strCache>
            </c:strRef>
          </c:cat>
          <c:val>
            <c:numRef>
              <c:f>Tables!$G$16</c:f>
              <c:numCache>
                <c:formatCode>General</c:formatCode>
                <c:ptCount val="1"/>
                <c:pt idx="0">
                  <c:v>0.12000000000000455</c:v>
                </c:pt>
              </c:numCache>
            </c:numRef>
          </c:val>
          <c:extLst>
            <c:ext xmlns:c16="http://schemas.microsoft.com/office/drawing/2014/chart" uri="{C3380CC4-5D6E-409C-BE32-E72D297353CC}">
              <c16:uniqueId val="{00000001-4AAA-174E-99A3-152225E9BA86}"/>
            </c:ext>
          </c:extLst>
        </c:ser>
        <c:ser>
          <c:idx val="2"/>
          <c:order val="2"/>
          <c:tx>
            <c:strRef>
              <c:f>Tables!$B$18</c:f>
              <c:strCache>
                <c:ptCount val="1"/>
                <c:pt idx="0">
                  <c:v>PTV-7mm volume difference (relative)</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Tables!$L$18</c:f>
                <c:numCache>
                  <c:formatCode>General</c:formatCode>
                  <c:ptCount val="1"/>
                  <c:pt idx="0">
                    <c:v>768.15999999999985</c:v>
                  </c:pt>
                </c:numCache>
              </c:numRef>
            </c:plus>
            <c:minus>
              <c:numRef>
                <c:f>Tables!$K$18</c:f>
                <c:numCache>
                  <c:formatCode>General</c:formatCode>
                  <c:ptCount val="1"/>
                  <c:pt idx="0">
                    <c:v>311.05999999999995</c:v>
                  </c:pt>
                </c:numCache>
              </c:numRef>
            </c:minus>
          </c:errBars>
          <c:cat>
            <c:strRef>
              <c:f>Tables!$G$13</c:f>
              <c:strCache>
                <c:ptCount val="1"/>
                <c:pt idx="0">
                  <c:v>Median (cm3)</c:v>
                </c:pt>
              </c:strCache>
            </c:strRef>
          </c:cat>
          <c:val>
            <c:numRef>
              <c:f>Tables!$G$18</c:f>
              <c:numCache>
                <c:formatCode>General</c:formatCode>
                <c:ptCount val="1"/>
                <c:pt idx="0">
                  <c:v>0.15000000000000568</c:v>
                </c:pt>
              </c:numCache>
            </c:numRef>
          </c:val>
          <c:extLst>
            <c:ext xmlns:c16="http://schemas.microsoft.com/office/drawing/2014/chart" uri="{C3380CC4-5D6E-409C-BE32-E72D297353CC}">
              <c16:uniqueId val="{00000002-4AAA-174E-99A3-152225E9BA86}"/>
            </c:ext>
          </c:extLst>
        </c:ser>
        <c:dLbls>
          <c:dLblPos val="outEnd"/>
          <c:showLegendKey val="0"/>
          <c:showVal val="1"/>
          <c:showCatName val="0"/>
          <c:showSerName val="0"/>
          <c:showPercent val="0"/>
          <c:showBubbleSize val="0"/>
        </c:dLbls>
        <c:gapWidth val="150"/>
        <c:axId val="69554944"/>
        <c:axId val="69556480"/>
      </c:barChart>
      <c:catAx>
        <c:axId val="69554944"/>
        <c:scaling>
          <c:orientation val="minMax"/>
        </c:scaling>
        <c:delete val="0"/>
        <c:axPos val="b"/>
        <c:numFmt formatCode="General" sourceLinked="0"/>
        <c:majorTickMark val="out"/>
        <c:minorTickMark val="none"/>
        <c:tickLblPos val="nextTo"/>
        <c:crossAx val="69556480"/>
        <c:crosses val="autoZero"/>
        <c:auto val="1"/>
        <c:lblAlgn val="ctr"/>
        <c:lblOffset val="100"/>
        <c:noMultiLvlLbl val="0"/>
      </c:catAx>
      <c:valAx>
        <c:axId val="69556480"/>
        <c:scaling>
          <c:orientation val="minMax"/>
        </c:scaling>
        <c:delete val="0"/>
        <c:axPos val="l"/>
        <c:majorGridlines/>
        <c:numFmt formatCode="General" sourceLinked="1"/>
        <c:majorTickMark val="out"/>
        <c:minorTickMark val="none"/>
        <c:tickLblPos val="nextTo"/>
        <c:crossAx val="69554944"/>
        <c:crosses val="autoZero"/>
        <c:crossBetween val="between"/>
      </c:valAx>
    </c:plotArea>
    <c:legend>
      <c:legendPos val="r"/>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a:t>Median Sorensen-Dice Coefficients and 95% CI</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Tables!$B$23</c:f>
              <c:strCache>
                <c:ptCount val="1"/>
                <c:pt idx="0">
                  <c:v>CTV Sørensen-Dice coefficient</c:v>
                </c:pt>
              </c:strCache>
            </c:strRef>
          </c:tx>
          <c:spPr>
            <a:solidFill>
              <a:schemeClr val="accent1"/>
            </a:solidFill>
            <a:ln>
              <a:noFill/>
            </a:ln>
            <a:effectLst/>
          </c:spPr>
          <c:invertIfNegative val="0"/>
          <c:errBars>
            <c:errBarType val="both"/>
            <c:errValType val="cust"/>
            <c:noEndCap val="0"/>
            <c:plus>
              <c:numRef>
                <c:f>Tables!$L$23</c:f>
                <c:numCache>
                  <c:formatCode>General</c:formatCode>
                  <c:ptCount val="1"/>
                  <c:pt idx="0">
                    <c:v>8.2757833872776798E-2</c:v>
                  </c:pt>
                </c:numCache>
              </c:numRef>
            </c:plus>
            <c:minus>
              <c:numRef>
                <c:f>Tables!$K$23</c:f>
                <c:numCache>
                  <c:formatCode>General</c:formatCode>
                  <c:ptCount val="1"/>
                  <c:pt idx="0">
                    <c:v>9.0103822807215961E-2</c:v>
                  </c:pt>
                </c:numCache>
              </c:numRef>
            </c:minus>
            <c:spPr>
              <a:solidFill>
                <a:schemeClr val="tx1"/>
              </a:solidFill>
              <a:ln w="6350" cap="flat" cmpd="sng" algn="ctr">
                <a:solidFill>
                  <a:schemeClr val="tx1"/>
                </a:solidFill>
                <a:prstDash val="solid"/>
                <a:round/>
              </a:ln>
              <a:effectLst/>
            </c:spPr>
          </c:errBars>
          <c:cat>
            <c:strRef>
              <c:f>Tables!$G$22</c:f>
              <c:strCache>
                <c:ptCount val="1"/>
                <c:pt idx="0">
                  <c:v>Median</c:v>
                </c:pt>
              </c:strCache>
            </c:strRef>
          </c:cat>
          <c:val>
            <c:numRef>
              <c:f>Tables!$G$23</c:f>
              <c:numCache>
                <c:formatCode>0.00</c:formatCode>
                <c:ptCount val="1"/>
                <c:pt idx="0">
                  <c:v>0.7344562757710289</c:v>
                </c:pt>
              </c:numCache>
            </c:numRef>
          </c:val>
          <c:extLst>
            <c:ext xmlns:c16="http://schemas.microsoft.com/office/drawing/2014/chart" uri="{C3380CC4-5D6E-409C-BE32-E72D297353CC}">
              <c16:uniqueId val="{00000000-D87B-804B-8B49-8C1AB0ADD5D4}"/>
            </c:ext>
          </c:extLst>
        </c:ser>
        <c:ser>
          <c:idx val="1"/>
          <c:order val="1"/>
          <c:tx>
            <c:strRef>
              <c:f>Tables!$B$24</c:f>
              <c:strCache>
                <c:ptCount val="1"/>
                <c:pt idx="0">
                  <c:v>PTV-3mm Sørensen-Dice coefficient</c:v>
                </c:pt>
              </c:strCache>
            </c:strRef>
          </c:tx>
          <c:spPr>
            <a:solidFill>
              <a:schemeClr val="accent2"/>
            </a:solidFill>
            <a:ln>
              <a:noFill/>
            </a:ln>
            <a:effectLst/>
          </c:spPr>
          <c:invertIfNegative val="0"/>
          <c:errBars>
            <c:errBarType val="both"/>
            <c:errValType val="cust"/>
            <c:noEndCap val="0"/>
            <c:plus>
              <c:numRef>
                <c:f>Tables!$L$24</c:f>
                <c:numCache>
                  <c:formatCode>General</c:formatCode>
                  <c:ptCount val="1"/>
                  <c:pt idx="0">
                    <c:v>0</c:v>
                  </c:pt>
                </c:numCache>
              </c:numRef>
            </c:plus>
            <c:minus>
              <c:numRef>
                <c:f>Tables!$K$24</c:f>
                <c:numCache>
                  <c:formatCode>General</c:formatCode>
                  <c:ptCount val="1"/>
                  <c:pt idx="0">
                    <c:v>0</c:v>
                  </c:pt>
                </c:numCache>
              </c:numRef>
            </c:minus>
            <c:spPr>
              <a:solidFill>
                <a:schemeClr val="tx1"/>
              </a:solidFill>
              <a:ln w="6350" cap="flat" cmpd="sng" algn="ctr">
                <a:solidFill>
                  <a:schemeClr val="tx1"/>
                </a:solidFill>
                <a:prstDash val="solid"/>
                <a:round/>
              </a:ln>
              <a:effectLst/>
            </c:spPr>
          </c:errBars>
          <c:cat>
            <c:strRef>
              <c:f>Tables!$G$22</c:f>
              <c:strCache>
                <c:ptCount val="1"/>
                <c:pt idx="0">
                  <c:v>Median</c:v>
                </c:pt>
              </c:strCache>
            </c:strRef>
          </c:cat>
          <c:val>
            <c:numRef>
              <c:f>Tables!$G$24</c:f>
              <c:numCache>
                <c:formatCode>0.00</c:formatCode>
                <c:ptCount val="1"/>
                <c:pt idx="0">
                  <c:v>0.7301841473178543</c:v>
                </c:pt>
              </c:numCache>
            </c:numRef>
          </c:val>
          <c:extLst>
            <c:ext xmlns:c16="http://schemas.microsoft.com/office/drawing/2014/chart" uri="{C3380CC4-5D6E-409C-BE32-E72D297353CC}">
              <c16:uniqueId val="{00000001-D87B-804B-8B49-8C1AB0ADD5D4}"/>
            </c:ext>
          </c:extLst>
        </c:ser>
        <c:ser>
          <c:idx val="2"/>
          <c:order val="2"/>
          <c:tx>
            <c:strRef>
              <c:f>Tables!$B$25</c:f>
              <c:strCache>
                <c:ptCount val="1"/>
                <c:pt idx="0">
                  <c:v>PTV-5mm Sørensen-Dice coefficient</c:v>
                </c:pt>
              </c:strCache>
            </c:strRef>
          </c:tx>
          <c:spPr>
            <a:solidFill>
              <a:schemeClr val="accent3"/>
            </a:solidFill>
            <a:ln>
              <a:noFill/>
            </a:ln>
            <a:effectLst/>
          </c:spPr>
          <c:invertIfNegative val="0"/>
          <c:errBars>
            <c:errBarType val="both"/>
            <c:errValType val="cust"/>
            <c:noEndCap val="0"/>
            <c:plus>
              <c:numRef>
                <c:f>Tables!$L$25</c:f>
                <c:numCache>
                  <c:formatCode>General</c:formatCode>
                  <c:ptCount val="1"/>
                  <c:pt idx="0">
                    <c:v>6.383806594420538E-2</c:v>
                  </c:pt>
                </c:numCache>
              </c:numRef>
            </c:plus>
            <c:minus>
              <c:numRef>
                <c:f>Tables!$K$25</c:f>
                <c:numCache>
                  <c:formatCode>General</c:formatCode>
                  <c:ptCount val="1"/>
                  <c:pt idx="0">
                    <c:v>4.0561283001615656E-2</c:v>
                  </c:pt>
                </c:numCache>
              </c:numRef>
            </c:minus>
            <c:spPr>
              <a:solidFill>
                <a:schemeClr val="tx1"/>
              </a:solidFill>
              <a:ln w="6350" cap="flat" cmpd="sng" algn="ctr">
                <a:solidFill>
                  <a:schemeClr val="tx1"/>
                </a:solidFill>
                <a:prstDash val="solid"/>
                <a:round/>
              </a:ln>
              <a:effectLst/>
            </c:spPr>
          </c:errBars>
          <c:cat>
            <c:strRef>
              <c:f>Tables!$G$22</c:f>
              <c:strCache>
                <c:ptCount val="1"/>
                <c:pt idx="0">
                  <c:v>Median</c:v>
                </c:pt>
              </c:strCache>
            </c:strRef>
          </c:cat>
          <c:val>
            <c:numRef>
              <c:f>Tables!$G$25</c:f>
              <c:numCache>
                <c:formatCode>0.00</c:formatCode>
                <c:ptCount val="1"/>
                <c:pt idx="0">
                  <c:v>0.79148936170212769</c:v>
                </c:pt>
              </c:numCache>
            </c:numRef>
          </c:val>
          <c:extLst>
            <c:ext xmlns:c16="http://schemas.microsoft.com/office/drawing/2014/chart" uri="{C3380CC4-5D6E-409C-BE32-E72D297353CC}">
              <c16:uniqueId val="{00000002-D87B-804B-8B49-8C1AB0ADD5D4}"/>
            </c:ext>
          </c:extLst>
        </c:ser>
        <c:ser>
          <c:idx val="3"/>
          <c:order val="3"/>
          <c:tx>
            <c:strRef>
              <c:f>Tables!$B$27</c:f>
              <c:strCache>
                <c:ptCount val="1"/>
                <c:pt idx="0">
                  <c:v>PTV-8mm Sørensen-Dice coefficient</c:v>
                </c:pt>
              </c:strCache>
            </c:strRef>
          </c:tx>
          <c:spPr>
            <a:solidFill>
              <a:schemeClr val="accent4"/>
            </a:solidFill>
            <a:ln>
              <a:noFill/>
            </a:ln>
            <a:effectLst/>
          </c:spPr>
          <c:invertIfNegative val="0"/>
          <c:errBars>
            <c:errBarType val="both"/>
            <c:errValType val="cust"/>
            <c:noEndCap val="0"/>
            <c:plus>
              <c:numRef>
                <c:f>Tables!$L$26</c:f>
                <c:numCache>
                  <c:formatCode>General</c:formatCode>
                  <c:ptCount val="1"/>
                  <c:pt idx="0">
                    <c:v>4.8305756455504723E-2</c:v>
                  </c:pt>
                </c:numCache>
              </c:numRef>
            </c:plus>
            <c:minus>
              <c:numRef>
                <c:f>Tables!$K$26</c:f>
                <c:numCache>
                  <c:formatCode>General</c:formatCode>
                  <c:ptCount val="1"/>
                  <c:pt idx="0">
                    <c:v>4.6271683770726879E-2</c:v>
                  </c:pt>
                </c:numCache>
              </c:numRef>
            </c:minus>
            <c:spPr>
              <a:solidFill>
                <a:schemeClr val="tx1"/>
              </a:solidFill>
              <a:ln w="6350" cap="flat" cmpd="sng" algn="ctr">
                <a:solidFill>
                  <a:schemeClr val="tx1"/>
                </a:solidFill>
                <a:prstDash val="solid"/>
                <a:round/>
              </a:ln>
              <a:effectLst/>
            </c:spPr>
          </c:errBars>
          <c:cat>
            <c:strRef>
              <c:f>Tables!$G$22</c:f>
              <c:strCache>
                <c:ptCount val="1"/>
                <c:pt idx="0">
                  <c:v>Median</c:v>
                </c:pt>
              </c:strCache>
            </c:strRef>
          </c:cat>
          <c:val>
            <c:numRef>
              <c:f>Tables!$G$26</c:f>
              <c:numCache>
                <c:formatCode>0.00</c:formatCode>
                <c:ptCount val="1"/>
                <c:pt idx="0">
                  <c:v>0.81420233463035019</c:v>
                </c:pt>
              </c:numCache>
            </c:numRef>
          </c:val>
          <c:extLst>
            <c:ext xmlns:c16="http://schemas.microsoft.com/office/drawing/2014/chart" uri="{C3380CC4-5D6E-409C-BE32-E72D297353CC}">
              <c16:uniqueId val="{00000003-D87B-804B-8B49-8C1AB0ADD5D4}"/>
            </c:ext>
          </c:extLst>
        </c:ser>
        <c:ser>
          <c:idx val="4"/>
          <c:order val="4"/>
          <c:tx>
            <c:strRef>
              <c:f>Tables!$B$27</c:f>
              <c:strCache>
                <c:ptCount val="1"/>
                <c:pt idx="0">
                  <c:v>PTV-8mm Sørensen-Dice coefficient</c:v>
                </c:pt>
              </c:strCache>
            </c:strRef>
          </c:tx>
          <c:spPr>
            <a:solidFill>
              <a:schemeClr val="accent5"/>
            </a:solidFill>
            <a:ln>
              <a:noFill/>
            </a:ln>
            <a:effectLst/>
          </c:spPr>
          <c:invertIfNegative val="0"/>
          <c:errBars>
            <c:errBarType val="both"/>
            <c:errValType val="cust"/>
            <c:noEndCap val="0"/>
            <c:plus>
              <c:numRef>
                <c:f>Tables!$L$27</c:f>
                <c:numCache>
                  <c:formatCode>General</c:formatCode>
                  <c:ptCount val="1"/>
                  <c:pt idx="0">
                    <c:v>-5.968577307373657E-4</c:v>
                  </c:pt>
                </c:numCache>
              </c:numRef>
            </c:plus>
            <c:minus>
              <c:numRef>
                <c:f>Tables!$K$27</c:f>
                <c:numCache>
                  <c:formatCode>General</c:formatCode>
                  <c:ptCount val="1"/>
                  <c:pt idx="0">
                    <c:v>5.968577307373657E-4</c:v>
                  </c:pt>
                </c:numCache>
              </c:numRef>
            </c:minus>
            <c:spPr>
              <a:solidFill>
                <a:schemeClr val="tx1"/>
              </a:solidFill>
              <a:ln w="6350" cap="flat" cmpd="sng" algn="ctr">
                <a:solidFill>
                  <a:schemeClr val="tx1"/>
                </a:solidFill>
                <a:prstDash val="solid"/>
                <a:round/>
              </a:ln>
              <a:effectLst/>
            </c:spPr>
          </c:errBars>
          <c:cat>
            <c:strRef>
              <c:f>Tables!$G$22</c:f>
              <c:strCache>
                <c:ptCount val="1"/>
                <c:pt idx="0">
                  <c:v>Median</c:v>
                </c:pt>
              </c:strCache>
            </c:strRef>
          </c:cat>
          <c:val>
            <c:numRef>
              <c:f>Tables!$G$27</c:f>
              <c:numCache>
                <c:formatCode>0.00</c:formatCode>
                <c:ptCount val="1"/>
                <c:pt idx="0">
                  <c:v>0.76451446764678332</c:v>
                </c:pt>
              </c:numCache>
            </c:numRef>
          </c:val>
          <c:extLst>
            <c:ext xmlns:c16="http://schemas.microsoft.com/office/drawing/2014/chart" uri="{C3380CC4-5D6E-409C-BE32-E72D297353CC}">
              <c16:uniqueId val="{00000004-D87B-804B-8B49-8C1AB0ADD5D4}"/>
            </c:ext>
          </c:extLst>
        </c:ser>
        <c:dLbls>
          <c:showLegendKey val="0"/>
          <c:showVal val="0"/>
          <c:showCatName val="0"/>
          <c:showSerName val="0"/>
          <c:showPercent val="0"/>
          <c:showBubbleSize val="0"/>
        </c:dLbls>
        <c:gapWidth val="150"/>
        <c:axId val="68919296"/>
        <c:axId val="68920832"/>
      </c:barChart>
      <c:catAx>
        <c:axId val="68919296"/>
        <c:scaling>
          <c:orientation val="minMax"/>
        </c:scaling>
        <c:delete val="0"/>
        <c:axPos val="b"/>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8920832"/>
        <c:crosses val="autoZero"/>
        <c:auto val="1"/>
        <c:lblAlgn val="ctr"/>
        <c:lblOffset val="100"/>
        <c:noMultiLvlLbl val="0"/>
      </c:catAx>
      <c:valAx>
        <c:axId val="68920832"/>
        <c:scaling>
          <c:orientation val="minMax"/>
        </c:scaling>
        <c:delete val="0"/>
        <c:axPos val="l"/>
        <c:majorGridlines>
          <c:spPr>
            <a:ln w="6350" cap="flat" cmpd="sng" algn="ctr">
              <a:solidFill>
                <a:schemeClr val="tx1">
                  <a:tint val="75000"/>
                </a:schemeClr>
              </a:solidFill>
              <a:prstDash val="solid"/>
              <a:round/>
            </a:ln>
            <a:effectLst/>
          </c:spPr>
        </c:majorGridlines>
        <c:numFmt formatCode="0.0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891929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3">
  <a:schemeClr val="accent1"/>
  <a:schemeClr val="accent1"/>
  <a:schemeClr val="accent1"/>
  <a:schemeClr val="accent1"/>
  <a:schemeClr val="accent1"/>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C10F86-7C10-5748-9339-5769A4ADF367}" type="doc">
      <dgm:prSet loTypeId="urn:microsoft.com/office/officeart/2005/8/layout/StepDownProcess" loCatId="" qsTypeId="urn:microsoft.com/office/officeart/2005/8/quickstyle/simple1" qsCatId="simple" csTypeId="urn:microsoft.com/office/officeart/2005/8/colors/colorful3" csCatId="colorful" phldr="1"/>
      <dgm:spPr/>
      <dgm:t>
        <a:bodyPr/>
        <a:lstStyle/>
        <a:p>
          <a:endParaRPr lang="en-US"/>
        </a:p>
      </dgm:t>
    </dgm:pt>
    <dgm:pt modelId="{F77DF0B0-F6BF-9E4E-A382-9F9FBC3290A9}">
      <dgm:prSet phldrT="[Text]"/>
      <dgm:spPr/>
      <dgm:t>
        <a:bodyPr/>
        <a:lstStyle/>
        <a:p>
          <a:r>
            <a:rPr lang="en-US" dirty="0"/>
            <a:t>GTV</a:t>
          </a:r>
        </a:p>
      </dgm:t>
    </dgm:pt>
    <dgm:pt modelId="{9E98CABF-A090-744D-8A4D-BCDF476CFF85}" type="parTrans" cxnId="{15AAAC10-C975-6E46-896C-5BB421CE8DFA}">
      <dgm:prSet/>
      <dgm:spPr/>
      <dgm:t>
        <a:bodyPr/>
        <a:lstStyle/>
        <a:p>
          <a:endParaRPr lang="en-US"/>
        </a:p>
      </dgm:t>
    </dgm:pt>
    <dgm:pt modelId="{2EAB6332-BD2E-6A4C-BF56-1596ABCDBB50}" type="sibTrans" cxnId="{15AAAC10-C975-6E46-896C-5BB421CE8DFA}">
      <dgm:prSet/>
      <dgm:spPr/>
      <dgm:t>
        <a:bodyPr/>
        <a:lstStyle/>
        <a:p>
          <a:endParaRPr lang="en-US"/>
        </a:p>
      </dgm:t>
    </dgm:pt>
    <dgm:pt modelId="{7FB7373B-B62A-8948-B21E-713970DB8D46}">
      <dgm:prSet phldrT="[Text]"/>
      <dgm:spPr/>
      <dgm:t>
        <a:bodyPr/>
        <a:lstStyle/>
        <a:p>
          <a:endParaRPr lang="en-US" dirty="0"/>
        </a:p>
      </dgm:t>
    </dgm:pt>
    <dgm:pt modelId="{B6169FCE-E010-084E-9614-084B3FCEE18C}" type="parTrans" cxnId="{2BCA06CB-D4CE-9C46-97E8-EAB443303118}">
      <dgm:prSet/>
      <dgm:spPr/>
      <dgm:t>
        <a:bodyPr/>
        <a:lstStyle/>
        <a:p>
          <a:endParaRPr lang="en-US"/>
        </a:p>
      </dgm:t>
    </dgm:pt>
    <dgm:pt modelId="{DB2A7D20-213E-5645-A32B-6A9822D7D3E6}" type="sibTrans" cxnId="{2BCA06CB-D4CE-9C46-97E8-EAB443303118}">
      <dgm:prSet/>
      <dgm:spPr/>
      <dgm:t>
        <a:bodyPr/>
        <a:lstStyle/>
        <a:p>
          <a:endParaRPr lang="en-US"/>
        </a:p>
      </dgm:t>
    </dgm:pt>
    <dgm:pt modelId="{768F327A-B54E-DD4D-9972-DC2A98610A2D}">
      <dgm:prSet phldrT="[Text]"/>
      <dgm:spPr/>
      <dgm:t>
        <a:bodyPr/>
        <a:lstStyle/>
        <a:p>
          <a:r>
            <a:rPr lang="en-US" dirty="0"/>
            <a:t>CTV</a:t>
          </a:r>
        </a:p>
      </dgm:t>
    </dgm:pt>
    <dgm:pt modelId="{D6CEADEB-05C6-8D4F-852C-C5E6ECB88BCD}" type="parTrans" cxnId="{70712A17-4DC7-7A43-9438-6D76FDBDFD05}">
      <dgm:prSet/>
      <dgm:spPr/>
      <dgm:t>
        <a:bodyPr/>
        <a:lstStyle/>
        <a:p>
          <a:endParaRPr lang="en-US"/>
        </a:p>
      </dgm:t>
    </dgm:pt>
    <dgm:pt modelId="{07C458B4-1801-F845-8C08-50EAFCC61CC3}" type="sibTrans" cxnId="{70712A17-4DC7-7A43-9438-6D76FDBDFD05}">
      <dgm:prSet/>
      <dgm:spPr/>
      <dgm:t>
        <a:bodyPr/>
        <a:lstStyle/>
        <a:p>
          <a:endParaRPr lang="en-US"/>
        </a:p>
      </dgm:t>
    </dgm:pt>
    <dgm:pt modelId="{17B67485-2FA3-BA46-8096-340ADA15944D}">
      <dgm:prSet phldrT="[Text]"/>
      <dgm:spPr/>
      <dgm:t>
        <a:bodyPr/>
        <a:lstStyle/>
        <a:p>
          <a:r>
            <a:rPr lang="en-US" dirty="0"/>
            <a:t>PTV</a:t>
          </a:r>
        </a:p>
      </dgm:t>
    </dgm:pt>
    <dgm:pt modelId="{6FD2CB92-1C1D-364C-A184-849FC23CA722}" type="parTrans" cxnId="{82E82D79-AB4B-3A4C-8C01-836CFEF265E9}">
      <dgm:prSet/>
      <dgm:spPr/>
      <dgm:t>
        <a:bodyPr/>
        <a:lstStyle/>
        <a:p>
          <a:endParaRPr lang="en-US"/>
        </a:p>
      </dgm:t>
    </dgm:pt>
    <dgm:pt modelId="{1180BC23-662A-F241-A796-BB31FDBDA24F}" type="sibTrans" cxnId="{82E82D79-AB4B-3A4C-8C01-836CFEF265E9}">
      <dgm:prSet/>
      <dgm:spPr/>
      <dgm:t>
        <a:bodyPr/>
        <a:lstStyle/>
        <a:p>
          <a:endParaRPr lang="en-US"/>
        </a:p>
      </dgm:t>
    </dgm:pt>
    <dgm:pt modelId="{1128A9E5-DBCE-5446-8118-32517D58D737}" type="pres">
      <dgm:prSet presAssocID="{C9C10F86-7C10-5748-9339-5769A4ADF367}" presName="rootnode" presStyleCnt="0">
        <dgm:presLayoutVars>
          <dgm:chMax/>
          <dgm:chPref/>
          <dgm:dir/>
          <dgm:animLvl val="lvl"/>
        </dgm:presLayoutVars>
      </dgm:prSet>
      <dgm:spPr/>
    </dgm:pt>
    <dgm:pt modelId="{C93AF0B8-63BD-E24A-83DC-51872111C8C4}" type="pres">
      <dgm:prSet presAssocID="{F77DF0B0-F6BF-9E4E-A382-9F9FBC3290A9}" presName="composite" presStyleCnt="0"/>
      <dgm:spPr/>
    </dgm:pt>
    <dgm:pt modelId="{CEA47269-EE00-AF44-B43D-79F85B1C13E1}" type="pres">
      <dgm:prSet presAssocID="{F77DF0B0-F6BF-9E4E-A382-9F9FBC3290A9}" presName="bentUpArrow1" presStyleLbl="alignImgPlace1" presStyleIdx="0" presStyleCnt="2"/>
      <dgm:spPr/>
    </dgm:pt>
    <dgm:pt modelId="{EBE27F07-4EBA-3C4B-936F-A8878CC70538}" type="pres">
      <dgm:prSet presAssocID="{F77DF0B0-F6BF-9E4E-A382-9F9FBC3290A9}" presName="ParentText" presStyleLbl="node1" presStyleIdx="0" presStyleCnt="3">
        <dgm:presLayoutVars>
          <dgm:chMax val="1"/>
          <dgm:chPref val="1"/>
          <dgm:bulletEnabled val="1"/>
        </dgm:presLayoutVars>
      </dgm:prSet>
      <dgm:spPr/>
    </dgm:pt>
    <dgm:pt modelId="{020A20D0-22F0-8948-A6A4-FDCCB9152A1D}" type="pres">
      <dgm:prSet presAssocID="{F77DF0B0-F6BF-9E4E-A382-9F9FBC3290A9}" presName="ChildText" presStyleLbl="revTx" presStyleIdx="0" presStyleCnt="2">
        <dgm:presLayoutVars>
          <dgm:chMax val="0"/>
          <dgm:chPref val="0"/>
          <dgm:bulletEnabled val="1"/>
        </dgm:presLayoutVars>
      </dgm:prSet>
      <dgm:spPr/>
    </dgm:pt>
    <dgm:pt modelId="{C9B23C6A-96A9-0742-A718-CA330AF003C0}" type="pres">
      <dgm:prSet presAssocID="{2EAB6332-BD2E-6A4C-BF56-1596ABCDBB50}" presName="sibTrans" presStyleCnt="0"/>
      <dgm:spPr/>
    </dgm:pt>
    <dgm:pt modelId="{5BADC9C3-0EC8-0046-A2DC-84B4BA20882A}" type="pres">
      <dgm:prSet presAssocID="{768F327A-B54E-DD4D-9972-DC2A98610A2D}" presName="composite" presStyleCnt="0"/>
      <dgm:spPr/>
    </dgm:pt>
    <dgm:pt modelId="{DB0C8D06-7618-E042-A9EE-96C23B60BA9C}" type="pres">
      <dgm:prSet presAssocID="{768F327A-B54E-DD4D-9972-DC2A98610A2D}" presName="bentUpArrow1" presStyleLbl="alignImgPlace1" presStyleIdx="1" presStyleCnt="2"/>
      <dgm:spPr>
        <a:solidFill>
          <a:srgbClr val="BEC4D3"/>
        </a:solidFill>
      </dgm:spPr>
    </dgm:pt>
    <dgm:pt modelId="{ECD989BE-861A-EC4E-80F4-089F93B1A154}" type="pres">
      <dgm:prSet presAssocID="{768F327A-B54E-DD4D-9972-DC2A98610A2D}" presName="ParentText" presStyleLbl="node1" presStyleIdx="1" presStyleCnt="3">
        <dgm:presLayoutVars>
          <dgm:chMax val="1"/>
          <dgm:chPref val="1"/>
          <dgm:bulletEnabled val="1"/>
        </dgm:presLayoutVars>
      </dgm:prSet>
      <dgm:spPr/>
    </dgm:pt>
    <dgm:pt modelId="{9593972A-6260-E444-A3C2-95065B610974}" type="pres">
      <dgm:prSet presAssocID="{768F327A-B54E-DD4D-9972-DC2A98610A2D}" presName="ChildText" presStyleLbl="revTx" presStyleIdx="1" presStyleCnt="2">
        <dgm:presLayoutVars>
          <dgm:chMax val="0"/>
          <dgm:chPref val="0"/>
          <dgm:bulletEnabled val="1"/>
        </dgm:presLayoutVars>
      </dgm:prSet>
      <dgm:spPr/>
    </dgm:pt>
    <dgm:pt modelId="{3007AEA8-C477-B945-A06C-FA19D9FF899C}" type="pres">
      <dgm:prSet presAssocID="{07C458B4-1801-F845-8C08-50EAFCC61CC3}" presName="sibTrans" presStyleCnt="0"/>
      <dgm:spPr/>
    </dgm:pt>
    <dgm:pt modelId="{7397C558-53AF-524E-9118-FE4E4BECC36E}" type="pres">
      <dgm:prSet presAssocID="{17B67485-2FA3-BA46-8096-340ADA15944D}" presName="composite" presStyleCnt="0"/>
      <dgm:spPr/>
    </dgm:pt>
    <dgm:pt modelId="{4B8677F9-227F-5944-ACC0-22E4506EBD65}" type="pres">
      <dgm:prSet presAssocID="{17B67485-2FA3-BA46-8096-340ADA15944D}" presName="ParentText" presStyleLbl="node1" presStyleIdx="2" presStyleCnt="3">
        <dgm:presLayoutVars>
          <dgm:chMax val="1"/>
          <dgm:chPref val="1"/>
          <dgm:bulletEnabled val="1"/>
        </dgm:presLayoutVars>
      </dgm:prSet>
      <dgm:spPr/>
    </dgm:pt>
  </dgm:ptLst>
  <dgm:cxnLst>
    <dgm:cxn modelId="{15AAAC10-C975-6E46-896C-5BB421CE8DFA}" srcId="{C9C10F86-7C10-5748-9339-5769A4ADF367}" destId="{F77DF0B0-F6BF-9E4E-A382-9F9FBC3290A9}" srcOrd="0" destOrd="0" parTransId="{9E98CABF-A090-744D-8A4D-BCDF476CFF85}" sibTransId="{2EAB6332-BD2E-6A4C-BF56-1596ABCDBB50}"/>
    <dgm:cxn modelId="{70712A17-4DC7-7A43-9438-6D76FDBDFD05}" srcId="{C9C10F86-7C10-5748-9339-5769A4ADF367}" destId="{768F327A-B54E-DD4D-9972-DC2A98610A2D}" srcOrd="1" destOrd="0" parTransId="{D6CEADEB-05C6-8D4F-852C-C5E6ECB88BCD}" sibTransId="{07C458B4-1801-F845-8C08-50EAFCC61CC3}"/>
    <dgm:cxn modelId="{54D7AC3F-A59A-DA4B-AEE8-D99C09788121}" type="presOf" srcId="{C9C10F86-7C10-5748-9339-5769A4ADF367}" destId="{1128A9E5-DBCE-5446-8118-32517D58D737}" srcOrd="0" destOrd="0" presId="urn:microsoft.com/office/officeart/2005/8/layout/StepDownProcess"/>
    <dgm:cxn modelId="{11AF5767-6C97-A643-BB54-7DFA6DC2452C}" type="presOf" srcId="{17B67485-2FA3-BA46-8096-340ADA15944D}" destId="{4B8677F9-227F-5944-ACC0-22E4506EBD65}" srcOrd="0" destOrd="0" presId="urn:microsoft.com/office/officeart/2005/8/layout/StepDownProcess"/>
    <dgm:cxn modelId="{82E82D79-AB4B-3A4C-8C01-836CFEF265E9}" srcId="{C9C10F86-7C10-5748-9339-5769A4ADF367}" destId="{17B67485-2FA3-BA46-8096-340ADA15944D}" srcOrd="2" destOrd="0" parTransId="{6FD2CB92-1C1D-364C-A184-849FC23CA722}" sibTransId="{1180BC23-662A-F241-A796-BB31FDBDA24F}"/>
    <dgm:cxn modelId="{2A452895-987F-9049-89AC-8BB3CC2F8D1C}" type="presOf" srcId="{7FB7373B-B62A-8948-B21E-713970DB8D46}" destId="{020A20D0-22F0-8948-A6A4-FDCCB9152A1D}" srcOrd="0" destOrd="0" presId="urn:microsoft.com/office/officeart/2005/8/layout/StepDownProcess"/>
    <dgm:cxn modelId="{0F2098A7-E625-4C41-845F-559C49BB2795}" type="presOf" srcId="{768F327A-B54E-DD4D-9972-DC2A98610A2D}" destId="{ECD989BE-861A-EC4E-80F4-089F93B1A154}" srcOrd="0" destOrd="0" presId="urn:microsoft.com/office/officeart/2005/8/layout/StepDownProcess"/>
    <dgm:cxn modelId="{6EDCD3BE-902D-EA46-9D1A-9ACA3FE221C2}" type="presOf" srcId="{F77DF0B0-F6BF-9E4E-A382-9F9FBC3290A9}" destId="{EBE27F07-4EBA-3C4B-936F-A8878CC70538}" srcOrd="0" destOrd="0" presId="urn:microsoft.com/office/officeart/2005/8/layout/StepDownProcess"/>
    <dgm:cxn modelId="{2BCA06CB-D4CE-9C46-97E8-EAB443303118}" srcId="{F77DF0B0-F6BF-9E4E-A382-9F9FBC3290A9}" destId="{7FB7373B-B62A-8948-B21E-713970DB8D46}" srcOrd="0" destOrd="0" parTransId="{B6169FCE-E010-084E-9614-084B3FCEE18C}" sibTransId="{DB2A7D20-213E-5645-A32B-6A9822D7D3E6}"/>
    <dgm:cxn modelId="{7D318203-FD93-1C4A-AAE1-29744F98DED8}" type="presParOf" srcId="{1128A9E5-DBCE-5446-8118-32517D58D737}" destId="{C93AF0B8-63BD-E24A-83DC-51872111C8C4}" srcOrd="0" destOrd="0" presId="urn:microsoft.com/office/officeart/2005/8/layout/StepDownProcess"/>
    <dgm:cxn modelId="{5454E690-ADA9-6849-8843-BE524FAAA011}" type="presParOf" srcId="{C93AF0B8-63BD-E24A-83DC-51872111C8C4}" destId="{CEA47269-EE00-AF44-B43D-79F85B1C13E1}" srcOrd="0" destOrd="0" presId="urn:microsoft.com/office/officeart/2005/8/layout/StepDownProcess"/>
    <dgm:cxn modelId="{3D6EA14A-40DF-5942-B981-4B714545F517}" type="presParOf" srcId="{C93AF0B8-63BD-E24A-83DC-51872111C8C4}" destId="{EBE27F07-4EBA-3C4B-936F-A8878CC70538}" srcOrd="1" destOrd="0" presId="urn:microsoft.com/office/officeart/2005/8/layout/StepDownProcess"/>
    <dgm:cxn modelId="{2D43A1F5-07D2-A642-B4B7-DEDEA8C5AC0F}" type="presParOf" srcId="{C93AF0B8-63BD-E24A-83DC-51872111C8C4}" destId="{020A20D0-22F0-8948-A6A4-FDCCB9152A1D}" srcOrd="2" destOrd="0" presId="urn:microsoft.com/office/officeart/2005/8/layout/StepDownProcess"/>
    <dgm:cxn modelId="{6435FB5E-CDFF-0A46-B370-61FE80EDF3C6}" type="presParOf" srcId="{1128A9E5-DBCE-5446-8118-32517D58D737}" destId="{C9B23C6A-96A9-0742-A718-CA330AF003C0}" srcOrd="1" destOrd="0" presId="urn:microsoft.com/office/officeart/2005/8/layout/StepDownProcess"/>
    <dgm:cxn modelId="{F38E5205-BD35-854F-AD75-0DF8345A3F74}" type="presParOf" srcId="{1128A9E5-DBCE-5446-8118-32517D58D737}" destId="{5BADC9C3-0EC8-0046-A2DC-84B4BA20882A}" srcOrd="2" destOrd="0" presId="urn:microsoft.com/office/officeart/2005/8/layout/StepDownProcess"/>
    <dgm:cxn modelId="{9207F07A-1936-8B4B-9845-94503D4EB4CE}" type="presParOf" srcId="{5BADC9C3-0EC8-0046-A2DC-84B4BA20882A}" destId="{DB0C8D06-7618-E042-A9EE-96C23B60BA9C}" srcOrd="0" destOrd="0" presId="urn:microsoft.com/office/officeart/2005/8/layout/StepDownProcess"/>
    <dgm:cxn modelId="{6E9EE435-F406-E141-B79E-CDFDE246FFE0}" type="presParOf" srcId="{5BADC9C3-0EC8-0046-A2DC-84B4BA20882A}" destId="{ECD989BE-861A-EC4E-80F4-089F93B1A154}" srcOrd="1" destOrd="0" presId="urn:microsoft.com/office/officeart/2005/8/layout/StepDownProcess"/>
    <dgm:cxn modelId="{099473A7-D807-FC46-B033-492ED43EDB9A}" type="presParOf" srcId="{5BADC9C3-0EC8-0046-A2DC-84B4BA20882A}" destId="{9593972A-6260-E444-A3C2-95065B610974}" srcOrd="2" destOrd="0" presId="urn:microsoft.com/office/officeart/2005/8/layout/StepDownProcess"/>
    <dgm:cxn modelId="{603087C5-12BE-E044-AB1B-759103214A03}" type="presParOf" srcId="{1128A9E5-DBCE-5446-8118-32517D58D737}" destId="{3007AEA8-C477-B945-A06C-FA19D9FF899C}" srcOrd="3" destOrd="0" presId="urn:microsoft.com/office/officeart/2005/8/layout/StepDownProcess"/>
    <dgm:cxn modelId="{1071395B-DBD8-2143-8E4E-539FC86D56B8}" type="presParOf" srcId="{1128A9E5-DBCE-5446-8118-32517D58D737}" destId="{7397C558-53AF-524E-9118-FE4E4BECC36E}" srcOrd="4" destOrd="0" presId="urn:microsoft.com/office/officeart/2005/8/layout/StepDownProcess"/>
    <dgm:cxn modelId="{311A96F1-876C-9546-826C-A7FEAA33A8D6}" type="presParOf" srcId="{7397C558-53AF-524E-9118-FE4E4BECC36E}" destId="{4B8677F9-227F-5944-ACC0-22E4506EBD65}"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9C10F86-7C10-5748-9339-5769A4ADF367}" type="doc">
      <dgm:prSet loTypeId="urn:microsoft.com/office/officeart/2005/8/layout/StepDownProcess" loCatId="" qsTypeId="urn:microsoft.com/office/officeart/2005/8/quickstyle/simple1" qsCatId="simple" csTypeId="urn:microsoft.com/office/officeart/2005/8/colors/colorful3" csCatId="colorful" phldr="1"/>
      <dgm:spPr/>
      <dgm:t>
        <a:bodyPr/>
        <a:lstStyle/>
        <a:p>
          <a:endParaRPr lang="en-US"/>
        </a:p>
      </dgm:t>
    </dgm:pt>
    <dgm:pt modelId="{F77DF0B0-F6BF-9E4E-A382-9F9FBC3290A9}">
      <dgm:prSet phldrT="[Text]"/>
      <dgm:spPr/>
      <dgm:t>
        <a:bodyPr/>
        <a:lstStyle/>
        <a:p>
          <a:r>
            <a:rPr lang="en-US" dirty="0"/>
            <a:t>GTV</a:t>
          </a:r>
        </a:p>
      </dgm:t>
    </dgm:pt>
    <dgm:pt modelId="{9E98CABF-A090-744D-8A4D-BCDF476CFF85}" type="parTrans" cxnId="{15AAAC10-C975-6E46-896C-5BB421CE8DFA}">
      <dgm:prSet/>
      <dgm:spPr/>
      <dgm:t>
        <a:bodyPr/>
        <a:lstStyle/>
        <a:p>
          <a:endParaRPr lang="en-US"/>
        </a:p>
      </dgm:t>
    </dgm:pt>
    <dgm:pt modelId="{2EAB6332-BD2E-6A4C-BF56-1596ABCDBB50}" type="sibTrans" cxnId="{15AAAC10-C975-6E46-896C-5BB421CE8DFA}">
      <dgm:prSet/>
      <dgm:spPr/>
      <dgm:t>
        <a:bodyPr/>
        <a:lstStyle/>
        <a:p>
          <a:endParaRPr lang="en-US"/>
        </a:p>
      </dgm:t>
    </dgm:pt>
    <dgm:pt modelId="{7FB7373B-B62A-8948-B21E-713970DB8D46}">
      <dgm:prSet phldrT="[Text]"/>
      <dgm:spPr/>
      <dgm:t>
        <a:bodyPr/>
        <a:lstStyle/>
        <a:p>
          <a:endParaRPr lang="en-US" dirty="0"/>
        </a:p>
      </dgm:t>
    </dgm:pt>
    <dgm:pt modelId="{B6169FCE-E010-084E-9614-084B3FCEE18C}" type="parTrans" cxnId="{2BCA06CB-D4CE-9C46-97E8-EAB443303118}">
      <dgm:prSet/>
      <dgm:spPr/>
      <dgm:t>
        <a:bodyPr/>
        <a:lstStyle/>
        <a:p>
          <a:endParaRPr lang="en-US"/>
        </a:p>
      </dgm:t>
    </dgm:pt>
    <dgm:pt modelId="{DB2A7D20-213E-5645-A32B-6A9822D7D3E6}" type="sibTrans" cxnId="{2BCA06CB-D4CE-9C46-97E8-EAB443303118}">
      <dgm:prSet/>
      <dgm:spPr/>
      <dgm:t>
        <a:bodyPr/>
        <a:lstStyle/>
        <a:p>
          <a:endParaRPr lang="en-US"/>
        </a:p>
      </dgm:t>
    </dgm:pt>
    <dgm:pt modelId="{768F327A-B54E-DD4D-9972-DC2A98610A2D}">
      <dgm:prSet phldrT="[Text]"/>
      <dgm:spPr/>
      <dgm:t>
        <a:bodyPr/>
        <a:lstStyle/>
        <a:p>
          <a:r>
            <a:rPr lang="en-US" dirty="0"/>
            <a:t>CTV</a:t>
          </a:r>
        </a:p>
      </dgm:t>
    </dgm:pt>
    <dgm:pt modelId="{D6CEADEB-05C6-8D4F-852C-C5E6ECB88BCD}" type="parTrans" cxnId="{70712A17-4DC7-7A43-9438-6D76FDBDFD05}">
      <dgm:prSet/>
      <dgm:spPr/>
      <dgm:t>
        <a:bodyPr/>
        <a:lstStyle/>
        <a:p>
          <a:endParaRPr lang="en-US"/>
        </a:p>
      </dgm:t>
    </dgm:pt>
    <dgm:pt modelId="{07C458B4-1801-F845-8C08-50EAFCC61CC3}" type="sibTrans" cxnId="{70712A17-4DC7-7A43-9438-6D76FDBDFD05}">
      <dgm:prSet/>
      <dgm:spPr/>
      <dgm:t>
        <a:bodyPr/>
        <a:lstStyle/>
        <a:p>
          <a:endParaRPr lang="en-US"/>
        </a:p>
      </dgm:t>
    </dgm:pt>
    <dgm:pt modelId="{17B67485-2FA3-BA46-8096-340ADA15944D}">
      <dgm:prSet phldrT="[Text]"/>
      <dgm:spPr/>
      <dgm:t>
        <a:bodyPr/>
        <a:lstStyle/>
        <a:p>
          <a:r>
            <a:rPr lang="en-US" dirty="0"/>
            <a:t>PTV</a:t>
          </a:r>
        </a:p>
      </dgm:t>
    </dgm:pt>
    <dgm:pt modelId="{6FD2CB92-1C1D-364C-A184-849FC23CA722}" type="parTrans" cxnId="{82E82D79-AB4B-3A4C-8C01-836CFEF265E9}">
      <dgm:prSet/>
      <dgm:spPr/>
      <dgm:t>
        <a:bodyPr/>
        <a:lstStyle/>
        <a:p>
          <a:endParaRPr lang="en-US"/>
        </a:p>
      </dgm:t>
    </dgm:pt>
    <dgm:pt modelId="{1180BC23-662A-F241-A796-BB31FDBDA24F}" type="sibTrans" cxnId="{82E82D79-AB4B-3A4C-8C01-836CFEF265E9}">
      <dgm:prSet/>
      <dgm:spPr/>
      <dgm:t>
        <a:bodyPr/>
        <a:lstStyle/>
        <a:p>
          <a:endParaRPr lang="en-US"/>
        </a:p>
      </dgm:t>
    </dgm:pt>
    <dgm:pt modelId="{1128A9E5-DBCE-5446-8118-32517D58D737}" type="pres">
      <dgm:prSet presAssocID="{C9C10F86-7C10-5748-9339-5769A4ADF367}" presName="rootnode" presStyleCnt="0">
        <dgm:presLayoutVars>
          <dgm:chMax/>
          <dgm:chPref/>
          <dgm:dir/>
          <dgm:animLvl val="lvl"/>
        </dgm:presLayoutVars>
      </dgm:prSet>
      <dgm:spPr/>
    </dgm:pt>
    <dgm:pt modelId="{C93AF0B8-63BD-E24A-83DC-51872111C8C4}" type="pres">
      <dgm:prSet presAssocID="{F77DF0B0-F6BF-9E4E-A382-9F9FBC3290A9}" presName="composite" presStyleCnt="0"/>
      <dgm:spPr/>
    </dgm:pt>
    <dgm:pt modelId="{CEA47269-EE00-AF44-B43D-79F85B1C13E1}" type="pres">
      <dgm:prSet presAssocID="{F77DF0B0-F6BF-9E4E-A382-9F9FBC3290A9}" presName="bentUpArrow1" presStyleLbl="alignImgPlace1" presStyleIdx="0" presStyleCnt="2"/>
      <dgm:spPr/>
    </dgm:pt>
    <dgm:pt modelId="{EBE27F07-4EBA-3C4B-936F-A8878CC70538}" type="pres">
      <dgm:prSet presAssocID="{F77DF0B0-F6BF-9E4E-A382-9F9FBC3290A9}" presName="ParentText" presStyleLbl="node1" presStyleIdx="0" presStyleCnt="3">
        <dgm:presLayoutVars>
          <dgm:chMax val="1"/>
          <dgm:chPref val="1"/>
          <dgm:bulletEnabled val="1"/>
        </dgm:presLayoutVars>
      </dgm:prSet>
      <dgm:spPr/>
    </dgm:pt>
    <dgm:pt modelId="{020A20D0-22F0-8948-A6A4-FDCCB9152A1D}" type="pres">
      <dgm:prSet presAssocID="{F77DF0B0-F6BF-9E4E-A382-9F9FBC3290A9}" presName="ChildText" presStyleLbl="revTx" presStyleIdx="0" presStyleCnt="2">
        <dgm:presLayoutVars>
          <dgm:chMax val="0"/>
          <dgm:chPref val="0"/>
          <dgm:bulletEnabled val="1"/>
        </dgm:presLayoutVars>
      </dgm:prSet>
      <dgm:spPr/>
    </dgm:pt>
    <dgm:pt modelId="{C9B23C6A-96A9-0742-A718-CA330AF003C0}" type="pres">
      <dgm:prSet presAssocID="{2EAB6332-BD2E-6A4C-BF56-1596ABCDBB50}" presName="sibTrans" presStyleCnt="0"/>
      <dgm:spPr/>
    </dgm:pt>
    <dgm:pt modelId="{5BADC9C3-0EC8-0046-A2DC-84B4BA20882A}" type="pres">
      <dgm:prSet presAssocID="{768F327A-B54E-DD4D-9972-DC2A98610A2D}" presName="composite" presStyleCnt="0"/>
      <dgm:spPr/>
    </dgm:pt>
    <dgm:pt modelId="{DB0C8D06-7618-E042-A9EE-96C23B60BA9C}" type="pres">
      <dgm:prSet presAssocID="{768F327A-B54E-DD4D-9972-DC2A98610A2D}" presName="bentUpArrow1" presStyleLbl="alignImgPlace1" presStyleIdx="1" presStyleCnt="2"/>
      <dgm:spPr>
        <a:solidFill>
          <a:srgbClr val="BEC4D3"/>
        </a:solidFill>
      </dgm:spPr>
    </dgm:pt>
    <dgm:pt modelId="{ECD989BE-861A-EC4E-80F4-089F93B1A154}" type="pres">
      <dgm:prSet presAssocID="{768F327A-B54E-DD4D-9972-DC2A98610A2D}" presName="ParentText" presStyleLbl="node1" presStyleIdx="1" presStyleCnt="3">
        <dgm:presLayoutVars>
          <dgm:chMax val="1"/>
          <dgm:chPref val="1"/>
          <dgm:bulletEnabled val="1"/>
        </dgm:presLayoutVars>
      </dgm:prSet>
      <dgm:spPr/>
    </dgm:pt>
    <dgm:pt modelId="{9593972A-6260-E444-A3C2-95065B610974}" type="pres">
      <dgm:prSet presAssocID="{768F327A-B54E-DD4D-9972-DC2A98610A2D}" presName="ChildText" presStyleLbl="revTx" presStyleIdx="1" presStyleCnt="2">
        <dgm:presLayoutVars>
          <dgm:chMax val="0"/>
          <dgm:chPref val="0"/>
          <dgm:bulletEnabled val="1"/>
        </dgm:presLayoutVars>
      </dgm:prSet>
      <dgm:spPr/>
    </dgm:pt>
    <dgm:pt modelId="{3007AEA8-C477-B945-A06C-FA19D9FF899C}" type="pres">
      <dgm:prSet presAssocID="{07C458B4-1801-F845-8C08-50EAFCC61CC3}" presName="sibTrans" presStyleCnt="0"/>
      <dgm:spPr/>
    </dgm:pt>
    <dgm:pt modelId="{7397C558-53AF-524E-9118-FE4E4BECC36E}" type="pres">
      <dgm:prSet presAssocID="{17B67485-2FA3-BA46-8096-340ADA15944D}" presName="composite" presStyleCnt="0"/>
      <dgm:spPr/>
    </dgm:pt>
    <dgm:pt modelId="{4B8677F9-227F-5944-ACC0-22E4506EBD65}" type="pres">
      <dgm:prSet presAssocID="{17B67485-2FA3-BA46-8096-340ADA15944D}" presName="ParentText" presStyleLbl="node1" presStyleIdx="2" presStyleCnt="3">
        <dgm:presLayoutVars>
          <dgm:chMax val="1"/>
          <dgm:chPref val="1"/>
          <dgm:bulletEnabled val="1"/>
        </dgm:presLayoutVars>
      </dgm:prSet>
      <dgm:spPr/>
    </dgm:pt>
  </dgm:ptLst>
  <dgm:cxnLst>
    <dgm:cxn modelId="{15AAAC10-C975-6E46-896C-5BB421CE8DFA}" srcId="{C9C10F86-7C10-5748-9339-5769A4ADF367}" destId="{F77DF0B0-F6BF-9E4E-A382-9F9FBC3290A9}" srcOrd="0" destOrd="0" parTransId="{9E98CABF-A090-744D-8A4D-BCDF476CFF85}" sibTransId="{2EAB6332-BD2E-6A4C-BF56-1596ABCDBB50}"/>
    <dgm:cxn modelId="{70712A17-4DC7-7A43-9438-6D76FDBDFD05}" srcId="{C9C10F86-7C10-5748-9339-5769A4ADF367}" destId="{768F327A-B54E-DD4D-9972-DC2A98610A2D}" srcOrd="1" destOrd="0" parTransId="{D6CEADEB-05C6-8D4F-852C-C5E6ECB88BCD}" sibTransId="{07C458B4-1801-F845-8C08-50EAFCC61CC3}"/>
    <dgm:cxn modelId="{54D7AC3F-A59A-DA4B-AEE8-D99C09788121}" type="presOf" srcId="{C9C10F86-7C10-5748-9339-5769A4ADF367}" destId="{1128A9E5-DBCE-5446-8118-32517D58D737}" srcOrd="0" destOrd="0" presId="urn:microsoft.com/office/officeart/2005/8/layout/StepDownProcess"/>
    <dgm:cxn modelId="{11AF5767-6C97-A643-BB54-7DFA6DC2452C}" type="presOf" srcId="{17B67485-2FA3-BA46-8096-340ADA15944D}" destId="{4B8677F9-227F-5944-ACC0-22E4506EBD65}" srcOrd="0" destOrd="0" presId="urn:microsoft.com/office/officeart/2005/8/layout/StepDownProcess"/>
    <dgm:cxn modelId="{82E82D79-AB4B-3A4C-8C01-836CFEF265E9}" srcId="{C9C10F86-7C10-5748-9339-5769A4ADF367}" destId="{17B67485-2FA3-BA46-8096-340ADA15944D}" srcOrd="2" destOrd="0" parTransId="{6FD2CB92-1C1D-364C-A184-849FC23CA722}" sibTransId="{1180BC23-662A-F241-A796-BB31FDBDA24F}"/>
    <dgm:cxn modelId="{2A452895-987F-9049-89AC-8BB3CC2F8D1C}" type="presOf" srcId="{7FB7373B-B62A-8948-B21E-713970DB8D46}" destId="{020A20D0-22F0-8948-A6A4-FDCCB9152A1D}" srcOrd="0" destOrd="0" presId="urn:microsoft.com/office/officeart/2005/8/layout/StepDownProcess"/>
    <dgm:cxn modelId="{0F2098A7-E625-4C41-845F-559C49BB2795}" type="presOf" srcId="{768F327A-B54E-DD4D-9972-DC2A98610A2D}" destId="{ECD989BE-861A-EC4E-80F4-089F93B1A154}" srcOrd="0" destOrd="0" presId="urn:microsoft.com/office/officeart/2005/8/layout/StepDownProcess"/>
    <dgm:cxn modelId="{6EDCD3BE-902D-EA46-9D1A-9ACA3FE221C2}" type="presOf" srcId="{F77DF0B0-F6BF-9E4E-A382-9F9FBC3290A9}" destId="{EBE27F07-4EBA-3C4B-936F-A8878CC70538}" srcOrd="0" destOrd="0" presId="urn:microsoft.com/office/officeart/2005/8/layout/StepDownProcess"/>
    <dgm:cxn modelId="{2BCA06CB-D4CE-9C46-97E8-EAB443303118}" srcId="{F77DF0B0-F6BF-9E4E-A382-9F9FBC3290A9}" destId="{7FB7373B-B62A-8948-B21E-713970DB8D46}" srcOrd="0" destOrd="0" parTransId="{B6169FCE-E010-084E-9614-084B3FCEE18C}" sibTransId="{DB2A7D20-213E-5645-A32B-6A9822D7D3E6}"/>
    <dgm:cxn modelId="{7D318203-FD93-1C4A-AAE1-29744F98DED8}" type="presParOf" srcId="{1128A9E5-DBCE-5446-8118-32517D58D737}" destId="{C93AF0B8-63BD-E24A-83DC-51872111C8C4}" srcOrd="0" destOrd="0" presId="urn:microsoft.com/office/officeart/2005/8/layout/StepDownProcess"/>
    <dgm:cxn modelId="{5454E690-ADA9-6849-8843-BE524FAAA011}" type="presParOf" srcId="{C93AF0B8-63BD-E24A-83DC-51872111C8C4}" destId="{CEA47269-EE00-AF44-B43D-79F85B1C13E1}" srcOrd="0" destOrd="0" presId="urn:microsoft.com/office/officeart/2005/8/layout/StepDownProcess"/>
    <dgm:cxn modelId="{3D6EA14A-40DF-5942-B981-4B714545F517}" type="presParOf" srcId="{C93AF0B8-63BD-E24A-83DC-51872111C8C4}" destId="{EBE27F07-4EBA-3C4B-936F-A8878CC70538}" srcOrd="1" destOrd="0" presId="urn:microsoft.com/office/officeart/2005/8/layout/StepDownProcess"/>
    <dgm:cxn modelId="{2D43A1F5-07D2-A642-B4B7-DEDEA8C5AC0F}" type="presParOf" srcId="{C93AF0B8-63BD-E24A-83DC-51872111C8C4}" destId="{020A20D0-22F0-8948-A6A4-FDCCB9152A1D}" srcOrd="2" destOrd="0" presId="urn:microsoft.com/office/officeart/2005/8/layout/StepDownProcess"/>
    <dgm:cxn modelId="{6435FB5E-CDFF-0A46-B370-61FE80EDF3C6}" type="presParOf" srcId="{1128A9E5-DBCE-5446-8118-32517D58D737}" destId="{C9B23C6A-96A9-0742-A718-CA330AF003C0}" srcOrd="1" destOrd="0" presId="urn:microsoft.com/office/officeart/2005/8/layout/StepDownProcess"/>
    <dgm:cxn modelId="{F38E5205-BD35-854F-AD75-0DF8345A3F74}" type="presParOf" srcId="{1128A9E5-DBCE-5446-8118-32517D58D737}" destId="{5BADC9C3-0EC8-0046-A2DC-84B4BA20882A}" srcOrd="2" destOrd="0" presId="urn:microsoft.com/office/officeart/2005/8/layout/StepDownProcess"/>
    <dgm:cxn modelId="{9207F07A-1936-8B4B-9845-94503D4EB4CE}" type="presParOf" srcId="{5BADC9C3-0EC8-0046-A2DC-84B4BA20882A}" destId="{DB0C8D06-7618-E042-A9EE-96C23B60BA9C}" srcOrd="0" destOrd="0" presId="urn:microsoft.com/office/officeart/2005/8/layout/StepDownProcess"/>
    <dgm:cxn modelId="{6E9EE435-F406-E141-B79E-CDFDE246FFE0}" type="presParOf" srcId="{5BADC9C3-0EC8-0046-A2DC-84B4BA20882A}" destId="{ECD989BE-861A-EC4E-80F4-089F93B1A154}" srcOrd="1" destOrd="0" presId="urn:microsoft.com/office/officeart/2005/8/layout/StepDownProcess"/>
    <dgm:cxn modelId="{099473A7-D807-FC46-B033-492ED43EDB9A}" type="presParOf" srcId="{5BADC9C3-0EC8-0046-A2DC-84B4BA20882A}" destId="{9593972A-6260-E444-A3C2-95065B610974}" srcOrd="2" destOrd="0" presId="urn:microsoft.com/office/officeart/2005/8/layout/StepDownProcess"/>
    <dgm:cxn modelId="{603087C5-12BE-E044-AB1B-759103214A03}" type="presParOf" srcId="{1128A9E5-DBCE-5446-8118-32517D58D737}" destId="{3007AEA8-C477-B945-A06C-FA19D9FF899C}" srcOrd="3" destOrd="0" presId="urn:microsoft.com/office/officeart/2005/8/layout/StepDownProcess"/>
    <dgm:cxn modelId="{1071395B-DBD8-2143-8E4E-539FC86D56B8}" type="presParOf" srcId="{1128A9E5-DBCE-5446-8118-32517D58D737}" destId="{7397C558-53AF-524E-9118-FE4E4BECC36E}" srcOrd="4" destOrd="0" presId="urn:microsoft.com/office/officeart/2005/8/layout/StepDownProcess"/>
    <dgm:cxn modelId="{311A96F1-876C-9546-826C-A7FEAA33A8D6}" type="presParOf" srcId="{7397C558-53AF-524E-9118-FE4E4BECC36E}" destId="{4B8677F9-227F-5944-ACC0-22E4506EBD65}"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A47269-EE00-AF44-B43D-79F85B1C13E1}">
      <dsp:nvSpPr>
        <dsp:cNvPr id="0" name=""/>
        <dsp:cNvSpPr/>
      </dsp:nvSpPr>
      <dsp:spPr>
        <a:xfrm rot="5400000">
          <a:off x="635487" y="997438"/>
          <a:ext cx="882147" cy="1004294"/>
        </a:xfrm>
        <a:prstGeom prst="bentUpArrow">
          <a:avLst>
            <a:gd name="adj1" fmla="val 32840"/>
            <a:gd name="adj2" fmla="val 25000"/>
            <a:gd name="adj3" fmla="val 35780"/>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E27F07-4EBA-3C4B-936F-A8878CC70538}">
      <dsp:nvSpPr>
        <dsp:cNvPr id="0" name=""/>
        <dsp:cNvSpPr/>
      </dsp:nvSpPr>
      <dsp:spPr>
        <a:xfrm>
          <a:off x="401771" y="19559"/>
          <a:ext cx="1485017" cy="1039464"/>
        </a:xfrm>
        <a:prstGeom prst="roundRect">
          <a:avLst>
            <a:gd name="adj" fmla="val 166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GTV</a:t>
          </a:r>
        </a:p>
      </dsp:txBody>
      <dsp:txXfrm>
        <a:off x="452523" y="70311"/>
        <a:ext cx="1383513" cy="937960"/>
      </dsp:txXfrm>
    </dsp:sp>
    <dsp:sp modelId="{020A20D0-22F0-8948-A6A4-FDCCB9152A1D}">
      <dsp:nvSpPr>
        <dsp:cNvPr id="0" name=""/>
        <dsp:cNvSpPr/>
      </dsp:nvSpPr>
      <dsp:spPr>
        <a:xfrm>
          <a:off x="1886789" y="118695"/>
          <a:ext cx="1080060" cy="840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285750" lvl="1" indent="-285750" algn="l" defTabSz="1244600">
            <a:lnSpc>
              <a:spcPct val="90000"/>
            </a:lnSpc>
            <a:spcBef>
              <a:spcPct val="0"/>
            </a:spcBef>
            <a:spcAft>
              <a:spcPct val="15000"/>
            </a:spcAft>
            <a:buChar char="•"/>
          </a:pPr>
          <a:endParaRPr lang="en-US" sz="2800" kern="1200" dirty="0"/>
        </a:p>
      </dsp:txBody>
      <dsp:txXfrm>
        <a:off x="1886789" y="118695"/>
        <a:ext cx="1080060" cy="840140"/>
      </dsp:txXfrm>
    </dsp:sp>
    <dsp:sp modelId="{DB0C8D06-7618-E042-A9EE-96C23B60BA9C}">
      <dsp:nvSpPr>
        <dsp:cNvPr id="0" name=""/>
        <dsp:cNvSpPr/>
      </dsp:nvSpPr>
      <dsp:spPr>
        <a:xfrm rot="5400000">
          <a:off x="1866724" y="2165099"/>
          <a:ext cx="882147" cy="1004294"/>
        </a:xfrm>
        <a:prstGeom prst="bentUpArrow">
          <a:avLst>
            <a:gd name="adj1" fmla="val 32840"/>
            <a:gd name="adj2" fmla="val 25000"/>
            <a:gd name="adj3" fmla="val 35780"/>
          </a:avLst>
        </a:prstGeom>
        <a:solidFill>
          <a:srgbClr val="BEC4D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D989BE-861A-EC4E-80F4-089F93B1A154}">
      <dsp:nvSpPr>
        <dsp:cNvPr id="0" name=""/>
        <dsp:cNvSpPr/>
      </dsp:nvSpPr>
      <dsp:spPr>
        <a:xfrm>
          <a:off x="1633009" y="1187220"/>
          <a:ext cx="1485017" cy="1039464"/>
        </a:xfrm>
        <a:prstGeom prst="roundRect">
          <a:avLst>
            <a:gd name="adj" fmla="val 16670"/>
          </a:avLst>
        </a:prstGeom>
        <a:solidFill>
          <a:schemeClr val="accent3">
            <a:hueOff val="-3896889"/>
            <a:satOff val="-4547"/>
            <a:lumOff val="10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CTV</a:t>
          </a:r>
        </a:p>
      </dsp:txBody>
      <dsp:txXfrm>
        <a:off x="1683761" y="1237972"/>
        <a:ext cx="1383513" cy="937960"/>
      </dsp:txXfrm>
    </dsp:sp>
    <dsp:sp modelId="{9593972A-6260-E444-A3C2-95065B610974}">
      <dsp:nvSpPr>
        <dsp:cNvPr id="0" name=""/>
        <dsp:cNvSpPr/>
      </dsp:nvSpPr>
      <dsp:spPr>
        <a:xfrm>
          <a:off x="3118026" y="1286357"/>
          <a:ext cx="1080060" cy="840140"/>
        </a:xfrm>
        <a:prstGeom prst="rect">
          <a:avLst/>
        </a:prstGeom>
        <a:noFill/>
        <a:ln>
          <a:noFill/>
        </a:ln>
        <a:effectLst/>
      </dsp:spPr>
      <dsp:style>
        <a:lnRef idx="0">
          <a:scrgbClr r="0" g="0" b="0"/>
        </a:lnRef>
        <a:fillRef idx="0">
          <a:scrgbClr r="0" g="0" b="0"/>
        </a:fillRef>
        <a:effectRef idx="0">
          <a:scrgbClr r="0" g="0" b="0"/>
        </a:effectRef>
        <a:fontRef idx="minor"/>
      </dsp:style>
    </dsp:sp>
    <dsp:sp modelId="{4B8677F9-227F-5944-ACC0-22E4506EBD65}">
      <dsp:nvSpPr>
        <dsp:cNvPr id="0" name=""/>
        <dsp:cNvSpPr/>
      </dsp:nvSpPr>
      <dsp:spPr>
        <a:xfrm>
          <a:off x="2864246" y="2354882"/>
          <a:ext cx="1485017" cy="1039464"/>
        </a:xfrm>
        <a:prstGeom prst="roundRect">
          <a:avLst>
            <a:gd name="adj" fmla="val 16670"/>
          </a:avLst>
        </a:prstGeom>
        <a:solidFill>
          <a:schemeClr val="accent3">
            <a:hueOff val="-7793778"/>
            <a:satOff val="-9094"/>
            <a:lumOff val="207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PTV</a:t>
          </a:r>
        </a:p>
      </dsp:txBody>
      <dsp:txXfrm>
        <a:off x="2914998" y="2405634"/>
        <a:ext cx="1383513" cy="9379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A47269-EE00-AF44-B43D-79F85B1C13E1}">
      <dsp:nvSpPr>
        <dsp:cNvPr id="0" name=""/>
        <dsp:cNvSpPr/>
      </dsp:nvSpPr>
      <dsp:spPr>
        <a:xfrm rot="5400000">
          <a:off x="976623" y="1187375"/>
          <a:ext cx="1050131" cy="1195537"/>
        </a:xfrm>
        <a:prstGeom prst="bentUpArrow">
          <a:avLst>
            <a:gd name="adj1" fmla="val 32840"/>
            <a:gd name="adj2" fmla="val 25000"/>
            <a:gd name="adj3" fmla="val 35780"/>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E27F07-4EBA-3C4B-936F-A8878CC70538}">
      <dsp:nvSpPr>
        <dsp:cNvPr id="0" name=""/>
        <dsp:cNvSpPr/>
      </dsp:nvSpPr>
      <dsp:spPr>
        <a:xfrm>
          <a:off x="698402" y="23283"/>
          <a:ext cx="1767802" cy="1237404"/>
        </a:xfrm>
        <a:prstGeom prst="roundRect">
          <a:avLst>
            <a:gd name="adj" fmla="val 166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GTV</a:t>
          </a:r>
        </a:p>
      </dsp:txBody>
      <dsp:txXfrm>
        <a:off x="758818" y="83699"/>
        <a:ext cx="1646970" cy="1116572"/>
      </dsp:txXfrm>
    </dsp:sp>
    <dsp:sp modelId="{020A20D0-22F0-8948-A6A4-FDCCB9152A1D}">
      <dsp:nvSpPr>
        <dsp:cNvPr id="0" name=""/>
        <dsp:cNvSpPr/>
      </dsp:nvSpPr>
      <dsp:spPr>
        <a:xfrm>
          <a:off x="2466205" y="141298"/>
          <a:ext cx="1285731" cy="1000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285750" lvl="1" indent="-285750" algn="l" defTabSz="1244600">
            <a:lnSpc>
              <a:spcPct val="90000"/>
            </a:lnSpc>
            <a:spcBef>
              <a:spcPct val="0"/>
            </a:spcBef>
            <a:spcAft>
              <a:spcPct val="15000"/>
            </a:spcAft>
            <a:buChar char="•"/>
          </a:pPr>
          <a:endParaRPr lang="en-US" sz="2800" kern="1200" dirty="0"/>
        </a:p>
      </dsp:txBody>
      <dsp:txXfrm>
        <a:off x="2466205" y="141298"/>
        <a:ext cx="1285731" cy="1000125"/>
      </dsp:txXfrm>
    </dsp:sp>
    <dsp:sp modelId="{DB0C8D06-7618-E042-A9EE-96C23B60BA9C}">
      <dsp:nvSpPr>
        <dsp:cNvPr id="0" name=""/>
        <dsp:cNvSpPr/>
      </dsp:nvSpPr>
      <dsp:spPr>
        <a:xfrm rot="5400000">
          <a:off x="2442319" y="2577389"/>
          <a:ext cx="1050131" cy="1195537"/>
        </a:xfrm>
        <a:prstGeom prst="bentUpArrow">
          <a:avLst>
            <a:gd name="adj1" fmla="val 32840"/>
            <a:gd name="adj2" fmla="val 25000"/>
            <a:gd name="adj3" fmla="val 35780"/>
          </a:avLst>
        </a:prstGeom>
        <a:solidFill>
          <a:srgbClr val="BEC4D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D989BE-861A-EC4E-80F4-089F93B1A154}">
      <dsp:nvSpPr>
        <dsp:cNvPr id="0" name=""/>
        <dsp:cNvSpPr/>
      </dsp:nvSpPr>
      <dsp:spPr>
        <a:xfrm>
          <a:off x="2164098" y="1413297"/>
          <a:ext cx="1767802" cy="1237404"/>
        </a:xfrm>
        <a:prstGeom prst="roundRect">
          <a:avLst>
            <a:gd name="adj" fmla="val 16670"/>
          </a:avLst>
        </a:prstGeom>
        <a:solidFill>
          <a:schemeClr val="accent3">
            <a:hueOff val="-3896889"/>
            <a:satOff val="-4547"/>
            <a:lumOff val="10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CTV</a:t>
          </a:r>
        </a:p>
      </dsp:txBody>
      <dsp:txXfrm>
        <a:off x="2224514" y="1473713"/>
        <a:ext cx="1646970" cy="1116572"/>
      </dsp:txXfrm>
    </dsp:sp>
    <dsp:sp modelId="{9593972A-6260-E444-A3C2-95065B610974}">
      <dsp:nvSpPr>
        <dsp:cNvPr id="0" name=""/>
        <dsp:cNvSpPr/>
      </dsp:nvSpPr>
      <dsp:spPr>
        <a:xfrm>
          <a:off x="3931901" y="1531312"/>
          <a:ext cx="1285731" cy="1000125"/>
        </a:xfrm>
        <a:prstGeom prst="rect">
          <a:avLst/>
        </a:prstGeom>
        <a:noFill/>
        <a:ln>
          <a:noFill/>
        </a:ln>
        <a:effectLst/>
      </dsp:spPr>
      <dsp:style>
        <a:lnRef idx="0">
          <a:scrgbClr r="0" g="0" b="0"/>
        </a:lnRef>
        <a:fillRef idx="0">
          <a:scrgbClr r="0" g="0" b="0"/>
        </a:fillRef>
        <a:effectRef idx="0">
          <a:scrgbClr r="0" g="0" b="0"/>
        </a:effectRef>
        <a:fontRef idx="minor"/>
      </dsp:style>
    </dsp:sp>
    <dsp:sp modelId="{4B8677F9-227F-5944-ACC0-22E4506EBD65}">
      <dsp:nvSpPr>
        <dsp:cNvPr id="0" name=""/>
        <dsp:cNvSpPr/>
      </dsp:nvSpPr>
      <dsp:spPr>
        <a:xfrm>
          <a:off x="3629794" y="2803311"/>
          <a:ext cx="1767802" cy="1237404"/>
        </a:xfrm>
        <a:prstGeom prst="roundRect">
          <a:avLst>
            <a:gd name="adj" fmla="val 16670"/>
          </a:avLst>
        </a:prstGeom>
        <a:solidFill>
          <a:schemeClr val="accent3">
            <a:hueOff val="-7793778"/>
            <a:satOff val="-9094"/>
            <a:lumOff val="207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PTV</a:t>
          </a:r>
        </a:p>
      </dsp:txBody>
      <dsp:txXfrm>
        <a:off x="3690210" y="2863727"/>
        <a:ext cx="1646970" cy="1116572"/>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FC950D-4D59-0541-988F-EA0B69E57491}" type="datetimeFigureOut">
              <a:rPr lang="en-US" smtClean="0"/>
              <a:t>4/10/21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19EE6-8A39-A74D-BD67-2D2CE763DBC8}" type="slidenum">
              <a:rPr lang="en-US" smtClean="0"/>
              <a:t>‹#›</a:t>
            </a:fld>
            <a:endParaRPr lang="en-US"/>
          </a:p>
        </p:txBody>
      </p:sp>
    </p:spTree>
    <p:extLst>
      <p:ext uri="{BB962C8B-B14F-4D97-AF65-F5344CB8AC3E}">
        <p14:creationId xmlns:p14="http://schemas.microsoft.com/office/powerpoint/2010/main" val="504506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to understand a disease, one must first start at the beginnings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term osteosarcoma first described in this book</a:t>
            </a:r>
          </a:p>
          <a:p>
            <a:r>
              <a:rPr lang="en-US" dirty="0"/>
              <a:t>The head and neck sarcoma was probably a melanoma, as back then was classified as a </a:t>
            </a:r>
            <a:r>
              <a:rPr lang="en-US" dirty="0" err="1"/>
              <a:t>melanosarcoma</a:t>
            </a:r>
            <a:endParaRPr lang="en-US" dirty="0"/>
          </a:p>
        </p:txBody>
      </p:sp>
      <p:sp>
        <p:nvSpPr>
          <p:cNvPr id="4" name="Slide Number Placeholder 3"/>
          <p:cNvSpPr>
            <a:spLocks noGrp="1"/>
          </p:cNvSpPr>
          <p:nvPr>
            <p:ph type="sldNum" sz="quarter" idx="5"/>
          </p:nvPr>
        </p:nvSpPr>
        <p:spPr/>
        <p:txBody>
          <a:bodyPr/>
          <a:lstStyle/>
          <a:p>
            <a:fld id="{D6FE225A-F709-4EBF-99D3-E57FC062B383}" type="slidenum">
              <a:rPr lang="en-US" smtClean="0"/>
              <a:t>4</a:t>
            </a:fld>
            <a:endParaRPr lang="en-US"/>
          </a:p>
        </p:txBody>
      </p:sp>
    </p:spTree>
    <p:extLst>
      <p:ext uri="{BB962C8B-B14F-4D97-AF65-F5344CB8AC3E}">
        <p14:creationId xmlns:p14="http://schemas.microsoft.com/office/powerpoint/2010/main" val="3177663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Rogers was an early century comedian, not actually a significant contributor to STS treatment. But modern DI does absolutely play a role.</a:t>
            </a:r>
          </a:p>
        </p:txBody>
      </p:sp>
      <p:sp>
        <p:nvSpPr>
          <p:cNvPr id="4" name="Slide Number Placeholder 3"/>
          <p:cNvSpPr>
            <a:spLocks noGrp="1"/>
          </p:cNvSpPr>
          <p:nvPr>
            <p:ph type="sldNum" sz="quarter" idx="5"/>
          </p:nvPr>
        </p:nvSpPr>
        <p:spPr/>
        <p:txBody>
          <a:bodyPr/>
          <a:lstStyle/>
          <a:p>
            <a:fld id="{D6FE225A-F709-4EBF-99D3-E57FC062B383}" type="slidenum">
              <a:rPr lang="en-US" smtClean="0"/>
              <a:t>16</a:t>
            </a:fld>
            <a:endParaRPr lang="en-US"/>
          </a:p>
        </p:txBody>
      </p:sp>
    </p:spTree>
    <p:extLst>
      <p:ext uri="{BB962C8B-B14F-4D97-AF65-F5344CB8AC3E}">
        <p14:creationId xmlns:p14="http://schemas.microsoft.com/office/powerpoint/2010/main" val="858029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Phase II RTOG trial with preoperative radiotherapy with daily IGRT to assess impact of margin reduction</a:t>
            </a:r>
          </a:p>
        </p:txBody>
      </p:sp>
      <p:sp>
        <p:nvSpPr>
          <p:cNvPr id="4" name="Slide Number Placeholder 3"/>
          <p:cNvSpPr>
            <a:spLocks noGrp="1"/>
          </p:cNvSpPr>
          <p:nvPr>
            <p:ph type="sldNum" sz="quarter" idx="5"/>
          </p:nvPr>
        </p:nvSpPr>
        <p:spPr/>
        <p:txBody>
          <a:bodyPr/>
          <a:lstStyle/>
          <a:p>
            <a:fld id="{D6FE225A-F709-4EBF-99D3-E57FC062B383}" type="slidenum">
              <a:rPr lang="en-US" smtClean="0"/>
              <a:t>17</a:t>
            </a:fld>
            <a:endParaRPr lang="en-US"/>
          </a:p>
        </p:txBody>
      </p:sp>
    </p:spTree>
    <p:extLst>
      <p:ext uri="{BB962C8B-B14F-4D97-AF65-F5344CB8AC3E}">
        <p14:creationId xmlns:p14="http://schemas.microsoft.com/office/powerpoint/2010/main" val="3284140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the paper, at least one of the in field recurrences the GTV was not adequately covered when compared to the MRI</a:t>
            </a:r>
          </a:p>
          <a:p>
            <a:r>
              <a:rPr lang="en-US" b="1" dirty="0"/>
              <a:t>These failure differences are using the same definitions of  SR2</a:t>
            </a:r>
          </a:p>
          <a:p>
            <a:endParaRPr lang="en-US" b="1" dirty="0"/>
          </a:p>
        </p:txBody>
      </p:sp>
      <p:sp>
        <p:nvSpPr>
          <p:cNvPr id="4" name="Slide Number Placeholder 3"/>
          <p:cNvSpPr>
            <a:spLocks noGrp="1"/>
          </p:cNvSpPr>
          <p:nvPr>
            <p:ph type="sldNum" sz="quarter" idx="5"/>
          </p:nvPr>
        </p:nvSpPr>
        <p:spPr/>
        <p:txBody>
          <a:bodyPr/>
          <a:lstStyle/>
          <a:p>
            <a:fld id="{D6FE225A-F709-4EBF-99D3-E57FC062B383}" type="slidenum">
              <a:rPr lang="en-US" smtClean="0"/>
              <a:t>19</a:t>
            </a:fld>
            <a:endParaRPr lang="en-US"/>
          </a:p>
        </p:txBody>
      </p:sp>
    </p:spTree>
    <p:extLst>
      <p:ext uri="{BB962C8B-B14F-4D97-AF65-F5344CB8AC3E}">
        <p14:creationId xmlns:p14="http://schemas.microsoft.com/office/powerpoint/2010/main" val="3731600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all the caveats that come with direct trial comparisons…</a:t>
            </a:r>
          </a:p>
          <a:p>
            <a:r>
              <a:rPr lang="en-US" dirty="0"/>
              <a:t>No marginal field recurrences</a:t>
            </a:r>
          </a:p>
        </p:txBody>
      </p:sp>
      <p:sp>
        <p:nvSpPr>
          <p:cNvPr id="4" name="Slide Number Placeholder 3"/>
          <p:cNvSpPr>
            <a:spLocks noGrp="1"/>
          </p:cNvSpPr>
          <p:nvPr>
            <p:ph type="sldNum" sz="quarter" idx="5"/>
          </p:nvPr>
        </p:nvSpPr>
        <p:spPr/>
        <p:txBody>
          <a:bodyPr/>
          <a:lstStyle/>
          <a:p>
            <a:fld id="{D6FE225A-F709-4EBF-99D3-E57FC062B383}" type="slidenum">
              <a:rPr lang="en-US" smtClean="0"/>
              <a:t>20</a:t>
            </a:fld>
            <a:endParaRPr lang="en-US"/>
          </a:p>
        </p:txBody>
      </p:sp>
    </p:spTree>
    <p:extLst>
      <p:ext uri="{BB962C8B-B14F-4D97-AF65-F5344CB8AC3E}">
        <p14:creationId xmlns:p14="http://schemas.microsoft.com/office/powerpoint/2010/main" val="1458175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evidence showing MRI fusion planned preoperative sarcoma radiotherapy plans results in GTV shrinkage by ~21cc on average. Small, but helps.</a:t>
            </a:r>
          </a:p>
        </p:txBody>
      </p:sp>
      <p:sp>
        <p:nvSpPr>
          <p:cNvPr id="4" name="Slide Number Placeholder 3"/>
          <p:cNvSpPr>
            <a:spLocks noGrp="1"/>
          </p:cNvSpPr>
          <p:nvPr>
            <p:ph type="sldNum" sz="quarter" idx="5"/>
          </p:nvPr>
        </p:nvSpPr>
        <p:spPr/>
        <p:txBody>
          <a:bodyPr/>
          <a:lstStyle/>
          <a:p>
            <a:fld id="{D6FE225A-F709-4EBF-99D3-E57FC062B383}" type="slidenum">
              <a:rPr lang="en-US" smtClean="0"/>
              <a:t>23</a:t>
            </a:fld>
            <a:endParaRPr lang="en-US"/>
          </a:p>
        </p:txBody>
      </p:sp>
    </p:spTree>
    <p:extLst>
      <p:ext uri="{BB962C8B-B14F-4D97-AF65-F5344CB8AC3E}">
        <p14:creationId xmlns:p14="http://schemas.microsoft.com/office/powerpoint/2010/main" val="46080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 CT Sim</a:t>
            </a:r>
          </a:p>
          <a:p>
            <a:r>
              <a:rPr lang="en-US" dirty="0"/>
              <a:t>Top right – T2 Fat Sat MRI Sim</a:t>
            </a:r>
          </a:p>
          <a:p>
            <a:r>
              <a:rPr lang="en-US" dirty="0"/>
              <a:t>Bottom left – T1 + Gad MRI Sim</a:t>
            </a:r>
          </a:p>
          <a:p>
            <a:r>
              <a:rPr lang="en-US" dirty="0"/>
              <a:t>Bottom right – T1 + Gad Diagnostic MRI – fortunately, in this circumstance there is a good match with the surface contour.</a:t>
            </a:r>
          </a:p>
          <a:p>
            <a:r>
              <a:rPr lang="en-US" dirty="0"/>
              <a:t>Sometime PET is used depending on the situation</a:t>
            </a:r>
          </a:p>
          <a:p>
            <a:r>
              <a:rPr lang="en-US" dirty="0"/>
              <a:t>Great quality on the </a:t>
            </a:r>
            <a:r>
              <a:rPr lang="en-US" dirty="0" err="1"/>
              <a:t>Gad+contrast</a:t>
            </a:r>
            <a:r>
              <a:rPr lang="en-US" dirty="0"/>
              <a:t> scan!!</a:t>
            </a:r>
          </a:p>
        </p:txBody>
      </p:sp>
      <p:sp>
        <p:nvSpPr>
          <p:cNvPr id="4" name="Slide Number Placeholder 3"/>
          <p:cNvSpPr>
            <a:spLocks noGrp="1"/>
          </p:cNvSpPr>
          <p:nvPr>
            <p:ph type="sldNum" sz="quarter" idx="5"/>
          </p:nvPr>
        </p:nvSpPr>
        <p:spPr/>
        <p:txBody>
          <a:bodyPr/>
          <a:lstStyle/>
          <a:p>
            <a:fld id="{D6FE225A-F709-4EBF-99D3-E57FC062B383}" type="slidenum">
              <a:rPr lang="en-US" smtClean="0"/>
              <a:t>24</a:t>
            </a:fld>
            <a:endParaRPr lang="en-US"/>
          </a:p>
        </p:txBody>
      </p:sp>
    </p:spTree>
    <p:extLst>
      <p:ext uri="{BB962C8B-B14F-4D97-AF65-F5344CB8AC3E}">
        <p14:creationId xmlns:p14="http://schemas.microsoft.com/office/powerpoint/2010/main" val="845356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importantly is variations in anatomical positioning</a:t>
            </a:r>
          </a:p>
        </p:txBody>
      </p:sp>
      <p:sp>
        <p:nvSpPr>
          <p:cNvPr id="4" name="Slide Number Placeholder 3"/>
          <p:cNvSpPr>
            <a:spLocks noGrp="1"/>
          </p:cNvSpPr>
          <p:nvPr>
            <p:ph type="sldNum" sz="quarter" idx="5"/>
          </p:nvPr>
        </p:nvSpPr>
        <p:spPr/>
        <p:txBody>
          <a:bodyPr/>
          <a:lstStyle/>
          <a:p>
            <a:fld id="{D6FE225A-F709-4EBF-99D3-E57FC062B383}" type="slidenum">
              <a:rPr lang="en-US" smtClean="0"/>
              <a:t>25</a:t>
            </a:fld>
            <a:endParaRPr lang="en-US"/>
          </a:p>
        </p:txBody>
      </p:sp>
    </p:spTree>
    <p:extLst>
      <p:ext uri="{BB962C8B-B14F-4D97-AF65-F5344CB8AC3E}">
        <p14:creationId xmlns:p14="http://schemas.microsoft.com/office/powerpoint/2010/main" val="2317787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difference is greater than the sum total distance gained with IGRT ( based on secondary analysis of RTOG 0630 – need 1.5cm CTV to PTV expansion to account for day to day variation)</a:t>
            </a:r>
          </a:p>
        </p:txBody>
      </p:sp>
      <p:sp>
        <p:nvSpPr>
          <p:cNvPr id="4" name="Slide Number Placeholder 3"/>
          <p:cNvSpPr>
            <a:spLocks noGrp="1"/>
          </p:cNvSpPr>
          <p:nvPr>
            <p:ph type="sldNum" sz="quarter" idx="5"/>
          </p:nvPr>
        </p:nvSpPr>
        <p:spPr/>
        <p:txBody>
          <a:bodyPr/>
          <a:lstStyle/>
          <a:p>
            <a:fld id="{D6FE225A-F709-4EBF-99D3-E57FC062B383}" type="slidenum">
              <a:rPr lang="en-US" smtClean="0"/>
              <a:t>26</a:t>
            </a:fld>
            <a:endParaRPr lang="en-US"/>
          </a:p>
        </p:txBody>
      </p:sp>
    </p:spTree>
    <p:extLst>
      <p:ext uri="{BB962C8B-B14F-4D97-AF65-F5344CB8AC3E}">
        <p14:creationId xmlns:p14="http://schemas.microsoft.com/office/powerpoint/2010/main" val="2658074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difference is greater than the sum total distance gained with IGRT ( based on secondary analysis of RTOG 0630 – need 1.5cm CTV to PTV expansion to account for day to day variation)</a:t>
            </a:r>
          </a:p>
        </p:txBody>
      </p:sp>
      <p:sp>
        <p:nvSpPr>
          <p:cNvPr id="4" name="Slide Number Placeholder 3"/>
          <p:cNvSpPr>
            <a:spLocks noGrp="1"/>
          </p:cNvSpPr>
          <p:nvPr>
            <p:ph type="sldNum" sz="quarter" idx="5"/>
          </p:nvPr>
        </p:nvSpPr>
        <p:spPr/>
        <p:txBody>
          <a:bodyPr/>
          <a:lstStyle/>
          <a:p>
            <a:fld id="{D6FE225A-F709-4EBF-99D3-E57FC062B383}" type="slidenum">
              <a:rPr lang="en-US" smtClean="0"/>
              <a:t>27</a:t>
            </a:fld>
            <a:endParaRPr lang="en-US"/>
          </a:p>
        </p:txBody>
      </p:sp>
    </p:spTree>
    <p:extLst>
      <p:ext uri="{BB962C8B-B14F-4D97-AF65-F5344CB8AC3E}">
        <p14:creationId xmlns:p14="http://schemas.microsoft.com/office/powerpoint/2010/main" val="3153623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LC0036932</a:t>
            </a:r>
          </a:p>
          <a:p>
            <a:r>
              <a:rPr lang="en-US" dirty="0"/>
              <a:t>RV5498832</a:t>
            </a:r>
          </a:p>
        </p:txBody>
      </p:sp>
      <p:sp>
        <p:nvSpPr>
          <p:cNvPr id="4" name="Slide Number Placeholder 3"/>
          <p:cNvSpPr>
            <a:spLocks noGrp="1"/>
          </p:cNvSpPr>
          <p:nvPr>
            <p:ph type="sldNum" sz="quarter" idx="10"/>
          </p:nvPr>
        </p:nvSpPr>
        <p:spPr/>
        <p:txBody>
          <a:bodyPr/>
          <a:lstStyle/>
          <a:p>
            <a:fld id="{48BFD68F-5884-EA42-82D9-A8F5B3B82F7C}" type="slidenum">
              <a:rPr lang="en-US" smtClean="0"/>
              <a:t>30</a:t>
            </a:fld>
            <a:endParaRPr lang="en-US"/>
          </a:p>
        </p:txBody>
      </p:sp>
    </p:spTree>
    <p:extLst>
      <p:ext uri="{BB962C8B-B14F-4D97-AF65-F5344CB8AC3E}">
        <p14:creationId xmlns:p14="http://schemas.microsoft.com/office/powerpoint/2010/main" val="1420001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then surgeons were biased that introducing a delay allows for selection between slower and rapidly growing </a:t>
            </a:r>
            <a:r>
              <a:rPr lang="en-US" dirty="0" err="1"/>
              <a:t>turmors</a:t>
            </a:r>
            <a:r>
              <a:rPr lang="en-US" dirty="0"/>
              <a:t> that metastasized early.</a:t>
            </a:r>
          </a:p>
          <a:p>
            <a:r>
              <a:rPr lang="en-US" dirty="0"/>
              <a:t>Surgery was set back for years based on this recommendations</a:t>
            </a:r>
          </a:p>
          <a:p>
            <a:r>
              <a:rPr lang="en-US" dirty="0"/>
              <a:t>Survival of 8% of those amputated within 6 months vs 28% of those amputated after 6 months</a:t>
            </a:r>
          </a:p>
        </p:txBody>
      </p:sp>
      <p:sp>
        <p:nvSpPr>
          <p:cNvPr id="4" name="Slide Number Placeholder 3"/>
          <p:cNvSpPr>
            <a:spLocks noGrp="1"/>
          </p:cNvSpPr>
          <p:nvPr>
            <p:ph type="sldNum" sz="quarter" idx="5"/>
          </p:nvPr>
        </p:nvSpPr>
        <p:spPr/>
        <p:txBody>
          <a:bodyPr/>
          <a:lstStyle/>
          <a:p>
            <a:fld id="{D6FE225A-F709-4EBF-99D3-E57FC062B383}" type="slidenum">
              <a:rPr lang="en-US" smtClean="0"/>
              <a:t>5</a:t>
            </a:fld>
            <a:endParaRPr lang="en-US"/>
          </a:p>
        </p:txBody>
      </p:sp>
    </p:spTree>
    <p:extLst>
      <p:ext uri="{BB962C8B-B14F-4D97-AF65-F5344CB8AC3E}">
        <p14:creationId xmlns:p14="http://schemas.microsoft.com/office/powerpoint/2010/main" val="3994481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Newer technology and has its challenges, so not as well described in literature</a:t>
            </a:r>
          </a:p>
          <a:p>
            <a:r>
              <a:rPr lang="en-US" dirty="0"/>
              <a:t>Objective of my work was to work with Ives, Sim Techs to help introduce the implementation here at MUHC</a:t>
            </a:r>
          </a:p>
          <a:p>
            <a:endParaRPr lang="en-US" dirty="0"/>
          </a:p>
        </p:txBody>
      </p:sp>
      <p:sp>
        <p:nvSpPr>
          <p:cNvPr id="4" name="Slide Number Placeholder 3"/>
          <p:cNvSpPr>
            <a:spLocks noGrp="1"/>
          </p:cNvSpPr>
          <p:nvPr>
            <p:ph type="sldNum" sz="quarter" idx="5"/>
          </p:nvPr>
        </p:nvSpPr>
        <p:spPr/>
        <p:txBody>
          <a:bodyPr/>
          <a:lstStyle/>
          <a:p>
            <a:fld id="{D6FE225A-F709-4EBF-99D3-E57FC062B383}" type="slidenum">
              <a:rPr lang="en-US" smtClean="0"/>
              <a:t>32</a:t>
            </a:fld>
            <a:endParaRPr lang="en-US"/>
          </a:p>
        </p:txBody>
      </p:sp>
    </p:spTree>
    <p:extLst>
      <p:ext uri="{BB962C8B-B14F-4D97-AF65-F5344CB8AC3E}">
        <p14:creationId xmlns:p14="http://schemas.microsoft.com/office/powerpoint/2010/main" val="3901742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Found coronals more helpful than </a:t>
            </a:r>
            <a:r>
              <a:rPr lang="en-US" dirty="0" err="1"/>
              <a:t>sagitals</a:t>
            </a:r>
            <a:r>
              <a:rPr lang="en-US" dirty="0"/>
              <a:t>. The eclipse upgrade does enable contouring on sagittal and coronal views, so from a workflow perspective that may change in the future, but for now, this is what we’ve found to be most helpful</a:t>
            </a:r>
          </a:p>
        </p:txBody>
      </p:sp>
      <p:sp>
        <p:nvSpPr>
          <p:cNvPr id="4" name="Slide Number Placeholder 3"/>
          <p:cNvSpPr>
            <a:spLocks noGrp="1"/>
          </p:cNvSpPr>
          <p:nvPr>
            <p:ph type="sldNum" sz="quarter" idx="5"/>
          </p:nvPr>
        </p:nvSpPr>
        <p:spPr/>
        <p:txBody>
          <a:bodyPr/>
          <a:lstStyle/>
          <a:p>
            <a:fld id="{D6FE225A-F709-4EBF-99D3-E57FC062B383}" type="slidenum">
              <a:rPr lang="en-US" smtClean="0"/>
              <a:t>36</a:t>
            </a:fld>
            <a:endParaRPr lang="en-US"/>
          </a:p>
        </p:txBody>
      </p:sp>
    </p:spTree>
    <p:extLst>
      <p:ext uri="{BB962C8B-B14F-4D97-AF65-F5344CB8AC3E}">
        <p14:creationId xmlns:p14="http://schemas.microsoft.com/office/powerpoint/2010/main" val="2227429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Describes what is needed for scan parameters</a:t>
            </a:r>
          </a:p>
          <a:p>
            <a:r>
              <a:rPr lang="en-US" dirty="0"/>
              <a:t>Shim…</a:t>
            </a:r>
          </a:p>
          <a:p>
            <a:r>
              <a:rPr lang="en-US" dirty="0"/>
              <a:t>These are defined for our MRI sims</a:t>
            </a:r>
          </a:p>
        </p:txBody>
      </p:sp>
      <p:sp>
        <p:nvSpPr>
          <p:cNvPr id="4" name="Slide Number Placeholder 3"/>
          <p:cNvSpPr>
            <a:spLocks noGrp="1"/>
          </p:cNvSpPr>
          <p:nvPr>
            <p:ph type="sldNum" sz="quarter" idx="5"/>
          </p:nvPr>
        </p:nvSpPr>
        <p:spPr/>
        <p:txBody>
          <a:bodyPr/>
          <a:lstStyle/>
          <a:p>
            <a:fld id="{D6FE225A-F709-4EBF-99D3-E57FC062B383}" type="slidenum">
              <a:rPr lang="en-US" smtClean="0"/>
              <a:t>37</a:t>
            </a:fld>
            <a:endParaRPr lang="en-US"/>
          </a:p>
        </p:txBody>
      </p:sp>
    </p:spTree>
    <p:extLst>
      <p:ext uri="{BB962C8B-B14F-4D97-AF65-F5344CB8AC3E}">
        <p14:creationId xmlns:p14="http://schemas.microsoft.com/office/powerpoint/2010/main" val="1323607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 underwent MRI simulation, Contour shows gross tumor + surrounding edematous changes</a:t>
            </a:r>
          </a:p>
        </p:txBody>
      </p:sp>
      <p:sp>
        <p:nvSpPr>
          <p:cNvPr id="4" name="Slide Number Placeholder 3"/>
          <p:cNvSpPr>
            <a:spLocks noGrp="1"/>
          </p:cNvSpPr>
          <p:nvPr>
            <p:ph type="sldNum" sz="quarter" idx="5"/>
          </p:nvPr>
        </p:nvSpPr>
        <p:spPr/>
        <p:txBody>
          <a:bodyPr/>
          <a:lstStyle/>
          <a:p>
            <a:fld id="{D6FE225A-F709-4EBF-99D3-E57FC062B383}" type="slidenum">
              <a:rPr lang="en-US" smtClean="0"/>
              <a:t>47</a:t>
            </a:fld>
            <a:endParaRPr lang="en-US"/>
          </a:p>
        </p:txBody>
      </p:sp>
    </p:spTree>
    <p:extLst>
      <p:ext uri="{BB962C8B-B14F-4D97-AF65-F5344CB8AC3E}">
        <p14:creationId xmlns:p14="http://schemas.microsoft.com/office/powerpoint/2010/main" val="1295783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 underwent MRI simulation, Contour shows gross tumor + surrounding edematous changes</a:t>
            </a:r>
          </a:p>
        </p:txBody>
      </p:sp>
      <p:sp>
        <p:nvSpPr>
          <p:cNvPr id="4" name="Slide Number Placeholder 3"/>
          <p:cNvSpPr>
            <a:spLocks noGrp="1"/>
          </p:cNvSpPr>
          <p:nvPr>
            <p:ph type="sldNum" sz="quarter" idx="5"/>
          </p:nvPr>
        </p:nvSpPr>
        <p:spPr/>
        <p:txBody>
          <a:bodyPr/>
          <a:lstStyle/>
          <a:p>
            <a:fld id="{D6FE225A-F709-4EBF-99D3-E57FC062B383}" type="slidenum">
              <a:rPr lang="en-US" smtClean="0"/>
              <a:t>48</a:t>
            </a:fld>
            <a:endParaRPr lang="en-US"/>
          </a:p>
        </p:txBody>
      </p:sp>
    </p:spTree>
    <p:extLst>
      <p:ext uri="{BB962C8B-B14F-4D97-AF65-F5344CB8AC3E}">
        <p14:creationId xmlns:p14="http://schemas.microsoft.com/office/powerpoint/2010/main" val="16755610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Diagnostic MRI performed September 13</a:t>
            </a:r>
          </a:p>
        </p:txBody>
      </p:sp>
      <p:sp>
        <p:nvSpPr>
          <p:cNvPr id="4" name="Slide Number Placeholder 3"/>
          <p:cNvSpPr>
            <a:spLocks noGrp="1"/>
          </p:cNvSpPr>
          <p:nvPr>
            <p:ph type="sldNum" sz="quarter" idx="5"/>
          </p:nvPr>
        </p:nvSpPr>
        <p:spPr/>
        <p:txBody>
          <a:bodyPr/>
          <a:lstStyle/>
          <a:p>
            <a:fld id="{D6FE225A-F709-4EBF-99D3-E57FC062B383}" type="slidenum">
              <a:rPr lang="en-US" smtClean="0"/>
              <a:t>49</a:t>
            </a:fld>
            <a:endParaRPr lang="en-US"/>
          </a:p>
        </p:txBody>
      </p:sp>
    </p:spTree>
    <p:extLst>
      <p:ext uri="{BB962C8B-B14F-4D97-AF65-F5344CB8AC3E}">
        <p14:creationId xmlns:p14="http://schemas.microsoft.com/office/powerpoint/2010/main" val="25902202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Diagnostic MRI performed September 13</a:t>
            </a:r>
          </a:p>
        </p:txBody>
      </p:sp>
      <p:sp>
        <p:nvSpPr>
          <p:cNvPr id="4" name="Slide Number Placeholder 3"/>
          <p:cNvSpPr>
            <a:spLocks noGrp="1"/>
          </p:cNvSpPr>
          <p:nvPr>
            <p:ph type="sldNum" sz="quarter" idx="5"/>
          </p:nvPr>
        </p:nvSpPr>
        <p:spPr/>
        <p:txBody>
          <a:bodyPr/>
          <a:lstStyle/>
          <a:p>
            <a:fld id="{D6FE225A-F709-4EBF-99D3-E57FC062B383}" type="slidenum">
              <a:rPr lang="en-US" smtClean="0"/>
              <a:t>50</a:t>
            </a:fld>
            <a:endParaRPr lang="en-US"/>
          </a:p>
        </p:txBody>
      </p:sp>
    </p:spTree>
    <p:extLst>
      <p:ext uri="{BB962C8B-B14F-4D97-AF65-F5344CB8AC3E}">
        <p14:creationId xmlns:p14="http://schemas.microsoft.com/office/powerpoint/2010/main" val="20842078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diagnostic MRI - &gt; even with fusion, compared to sim -&gt; off by ~1.5cm root mean distance from centroid! </a:t>
            </a:r>
          </a:p>
          <a:p>
            <a:r>
              <a:rPr lang="en-US" dirty="0"/>
              <a:t>Note change in body surface anatomy as well</a:t>
            </a:r>
          </a:p>
          <a:p>
            <a:endParaRPr lang="en-US" dirty="0"/>
          </a:p>
        </p:txBody>
      </p:sp>
      <p:sp>
        <p:nvSpPr>
          <p:cNvPr id="4" name="Slide Number Placeholder 3"/>
          <p:cNvSpPr>
            <a:spLocks noGrp="1"/>
          </p:cNvSpPr>
          <p:nvPr>
            <p:ph type="sldNum" sz="quarter" idx="5"/>
          </p:nvPr>
        </p:nvSpPr>
        <p:spPr/>
        <p:txBody>
          <a:bodyPr/>
          <a:lstStyle/>
          <a:p>
            <a:fld id="{D3219EE6-8A39-A74D-BD67-2D2CE763DBC8}" type="slidenum">
              <a:rPr lang="en-US" smtClean="0"/>
              <a:t>53</a:t>
            </a:fld>
            <a:endParaRPr lang="en-US"/>
          </a:p>
        </p:txBody>
      </p:sp>
    </p:spTree>
    <p:extLst>
      <p:ext uri="{BB962C8B-B14F-4D97-AF65-F5344CB8AC3E}">
        <p14:creationId xmlns:p14="http://schemas.microsoft.com/office/powerpoint/2010/main" val="586376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see mismatch in thorax well – required separate position for upper extremity MR sim -&gt; was not perfect fusion </a:t>
            </a:r>
          </a:p>
          <a:p>
            <a:endParaRPr lang="en-US" dirty="0"/>
          </a:p>
        </p:txBody>
      </p:sp>
      <p:sp>
        <p:nvSpPr>
          <p:cNvPr id="4" name="Slide Number Placeholder 3"/>
          <p:cNvSpPr>
            <a:spLocks noGrp="1"/>
          </p:cNvSpPr>
          <p:nvPr>
            <p:ph type="sldNum" sz="quarter" idx="5"/>
          </p:nvPr>
        </p:nvSpPr>
        <p:spPr/>
        <p:txBody>
          <a:bodyPr/>
          <a:lstStyle/>
          <a:p>
            <a:fld id="{D3219EE6-8A39-A74D-BD67-2D2CE763DBC8}" type="slidenum">
              <a:rPr lang="en-US" smtClean="0"/>
              <a:t>54</a:t>
            </a:fld>
            <a:endParaRPr lang="en-US"/>
          </a:p>
        </p:txBody>
      </p:sp>
    </p:spTree>
    <p:extLst>
      <p:ext uri="{BB962C8B-B14F-4D97-AF65-F5344CB8AC3E}">
        <p14:creationId xmlns:p14="http://schemas.microsoft.com/office/powerpoint/2010/main" val="1421690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FE225A-F709-4EBF-99D3-E57FC062B383}" type="slidenum">
              <a:rPr lang="en-US" smtClean="0"/>
              <a:t>55</a:t>
            </a:fld>
            <a:endParaRPr lang="en-US"/>
          </a:p>
        </p:txBody>
      </p:sp>
    </p:spTree>
    <p:extLst>
      <p:ext uri="{BB962C8B-B14F-4D97-AF65-F5344CB8AC3E}">
        <p14:creationId xmlns:p14="http://schemas.microsoft.com/office/powerpoint/2010/main" val="3266302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FE225A-F709-4EBF-99D3-E57FC062B383}" type="slidenum">
              <a:rPr lang="en-US" smtClean="0"/>
              <a:t>6</a:t>
            </a:fld>
            <a:endParaRPr lang="en-US"/>
          </a:p>
        </p:txBody>
      </p:sp>
    </p:spTree>
    <p:extLst>
      <p:ext uri="{BB962C8B-B14F-4D97-AF65-F5344CB8AC3E}">
        <p14:creationId xmlns:p14="http://schemas.microsoft.com/office/powerpoint/2010/main" val="41004517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FE225A-F709-4EBF-99D3-E57FC062B383}" type="slidenum">
              <a:rPr lang="en-US" smtClean="0"/>
              <a:t>56</a:t>
            </a:fld>
            <a:endParaRPr lang="en-US"/>
          </a:p>
        </p:txBody>
      </p:sp>
    </p:spTree>
    <p:extLst>
      <p:ext uri="{BB962C8B-B14F-4D97-AF65-F5344CB8AC3E}">
        <p14:creationId xmlns:p14="http://schemas.microsoft.com/office/powerpoint/2010/main" val="2359647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Lesion was picked up on </a:t>
            </a:r>
            <a:r>
              <a:rPr lang="en-US" dirty="0" err="1"/>
              <a:t>followup</a:t>
            </a:r>
            <a:r>
              <a:rPr lang="en-US" dirty="0"/>
              <a:t> PET. NOT seen on CT Sim, OR CT component of PET.</a:t>
            </a:r>
          </a:p>
          <a:p>
            <a:r>
              <a:rPr lang="en-US" dirty="0"/>
              <a:t>Can you identify the lesion?</a:t>
            </a:r>
          </a:p>
        </p:txBody>
      </p:sp>
      <p:sp>
        <p:nvSpPr>
          <p:cNvPr id="4" name="Slide Number Placeholder 3"/>
          <p:cNvSpPr>
            <a:spLocks noGrp="1"/>
          </p:cNvSpPr>
          <p:nvPr>
            <p:ph type="sldNum" sz="quarter" idx="5"/>
          </p:nvPr>
        </p:nvSpPr>
        <p:spPr/>
        <p:txBody>
          <a:bodyPr/>
          <a:lstStyle/>
          <a:p>
            <a:fld id="{D6FE225A-F709-4EBF-99D3-E57FC062B383}" type="slidenum">
              <a:rPr lang="en-US" smtClean="0"/>
              <a:t>57</a:t>
            </a:fld>
            <a:endParaRPr lang="en-US"/>
          </a:p>
        </p:txBody>
      </p:sp>
    </p:spTree>
    <p:extLst>
      <p:ext uri="{BB962C8B-B14F-4D97-AF65-F5344CB8AC3E}">
        <p14:creationId xmlns:p14="http://schemas.microsoft.com/office/powerpoint/2010/main" val="2226259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Lesion was picked up on </a:t>
            </a:r>
            <a:r>
              <a:rPr lang="en-US" dirty="0" err="1"/>
              <a:t>followup</a:t>
            </a:r>
            <a:r>
              <a:rPr lang="en-US" dirty="0"/>
              <a:t> PET. NOT seen on CT Sim, OR CT component of PET.</a:t>
            </a:r>
          </a:p>
          <a:p>
            <a:r>
              <a:rPr lang="en-US" dirty="0"/>
              <a:t>In crosshairs, outlined in blue. Not visible otherwise!!</a:t>
            </a:r>
          </a:p>
          <a:p>
            <a:r>
              <a:rPr lang="en-US" dirty="0"/>
              <a:t>Note AP direction of motion artifact due to bowel- would have been helpful to give </a:t>
            </a:r>
            <a:r>
              <a:rPr lang="en-US" dirty="0" err="1"/>
              <a:t>buscopan</a:t>
            </a:r>
            <a:r>
              <a:rPr lang="en-US" dirty="0"/>
              <a:t> in this case, however, still worked</a:t>
            </a:r>
          </a:p>
        </p:txBody>
      </p:sp>
      <p:sp>
        <p:nvSpPr>
          <p:cNvPr id="4" name="Slide Number Placeholder 3"/>
          <p:cNvSpPr>
            <a:spLocks noGrp="1"/>
          </p:cNvSpPr>
          <p:nvPr>
            <p:ph type="sldNum" sz="quarter" idx="5"/>
          </p:nvPr>
        </p:nvSpPr>
        <p:spPr/>
        <p:txBody>
          <a:bodyPr/>
          <a:lstStyle/>
          <a:p>
            <a:fld id="{D6FE225A-F709-4EBF-99D3-E57FC062B383}" type="slidenum">
              <a:rPr lang="en-US" smtClean="0"/>
              <a:t>58</a:t>
            </a:fld>
            <a:endParaRPr lang="en-US"/>
          </a:p>
        </p:txBody>
      </p:sp>
    </p:spTree>
    <p:extLst>
      <p:ext uri="{BB962C8B-B14F-4D97-AF65-F5344CB8AC3E}">
        <p14:creationId xmlns:p14="http://schemas.microsoft.com/office/powerpoint/2010/main" val="22366530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case… retrospectively had bone lesion as well identified on diagnostic MRI done for other purpose, week after MR sim was done. Not PET avid! However suspicious on MRI. Well, luckily enough we see it here. Again, not obvious on CT but in retrospect visible</a:t>
            </a:r>
          </a:p>
        </p:txBody>
      </p:sp>
      <p:sp>
        <p:nvSpPr>
          <p:cNvPr id="4" name="Slide Number Placeholder 3"/>
          <p:cNvSpPr>
            <a:spLocks noGrp="1"/>
          </p:cNvSpPr>
          <p:nvPr>
            <p:ph type="sldNum" sz="quarter" idx="5"/>
          </p:nvPr>
        </p:nvSpPr>
        <p:spPr/>
        <p:txBody>
          <a:bodyPr/>
          <a:lstStyle/>
          <a:p>
            <a:fld id="{D6FE225A-F709-4EBF-99D3-E57FC062B383}" type="slidenum">
              <a:rPr lang="en-US" smtClean="0"/>
              <a:t>59</a:t>
            </a:fld>
            <a:endParaRPr lang="en-US"/>
          </a:p>
        </p:txBody>
      </p:sp>
    </p:spTree>
    <p:extLst>
      <p:ext uri="{BB962C8B-B14F-4D97-AF65-F5344CB8AC3E}">
        <p14:creationId xmlns:p14="http://schemas.microsoft.com/office/powerpoint/2010/main" val="7743314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MRI Sim image</a:t>
            </a:r>
          </a:p>
        </p:txBody>
      </p:sp>
      <p:sp>
        <p:nvSpPr>
          <p:cNvPr id="4" name="Slide Number Placeholder 3"/>
          <p:cNvSpPr>
            <a:spLocks noGrp="1"/>
          </p:cNvSpPr>
          <p:nvPr>
            <p:ph type="sldNum" sz="quarter" idx="5"/>
          </p:nvPr>
        </p:nvSpPr>
        <p:spPr/>
        <p:txBody>
          <a:bodyPr/>
          <a:lstStyle/>
          <a:p>
            <a:fld id="{D6FE225A-F709-4EBF-99D3-E57FC062B383}" type="slidenum">
              <a:rPr lang="en-US" smtClean="0"/>
              <a:t>60</a:t>
            </a:fld>
            <a:endParaRPr lang="en-US"/>
          </a:p>
        </p:txBody>
      </p:sp>
    </p:spTree>
    <p:extLst>
      <p:ext uri="{BB962C8B-B14F-4D97-AF65-F5344CB8AC3E}">
        <p14:creationId xmlns:p14="http://schemas.microsoft.com/office/powerpoint/2010/main" val="37202076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year old female with </a:t>
            </a:r>
            <a:r>
              <a:rPr lang="en-US" dirty="0" err="1"/>
              <a:t>ewing</a:t>
            </a:r>
            <a:r>
              <a:rPr lang="en-US" dirty="0"/>
              <a:t> sarcoma, retreatment at sensitive site. MRI used for accuracy</a:t>
            </a:r>
          </a:p>
        </p:txBody>
      </p:sp>
      <p:sp>
        <p:nvSpPr>
          <p:cNvPr id="4" name="Slide Number Placeholder 3"/>
          <p:cNvSpPr>
            <a:spLocks noGrp="1"/>
          </p:cNvSpPr>
          <p:nvPr>
            <p:ph type="sldNum" sz="quarter" idx="5"/>
          </p:nvPr>
        </p:nvSpPr>
        <p:spPr/>
        <p:txBody>
          <a:bodyPr/>
          <a:lstStyle/>
          <a:p>
            <a:fld id="{D6FE225A-F709-4EBF-99D3-E57FC062B383}" type="slidenum">
              <a:rPr lang="en-US" smtClean="0"/>
              <a:t>61</a:t>
            </a:fld>
            <a:endParaRPr lang="en-US"/>
          </a:p>
        </p:txBody>
      </p:sp>
    </p:spTree>
    <p:extLst>
      <p:ext uri="{BB962C8B-B14F-4D97-AF65-F5344CB8AC3E}">
        <p14:creationId xmlns:p14="http://schemas.microsoft.com/office/powerpoint/2010/main" val="33385196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MRI spine not new per say but successful</a:t>
            </a:r>
          </a:p>
        </p:txBody>
      </p:sp>
      <p:sp>
        <p:nvSpPr>
          <p:cNvPr id="4" name="Slide Number Placeholder 3"/>
          <p:cNvSpPr>
            <a:spLocks noGrp="1"/>
          </p:cNvSpPr>
          <p:nvPr>
            <p:ph type="sldNum" sz="quarter" idx="5"/>
          </p:nvPr>
        </p:nvSpPr>
        <p:spPr/>
        <p:txBody>
          <a:bodyPr/>
          <a:lstStyle/>
          <a:p>
            <a:fld id="{D6FE225A-F709-4EBF-99D3-E57FC062B383}" type="slidenum">
              <a:rPr lang="en-US" smtClean="0"/>
              <a:t>62</a:t>
            </a:fld>
            <a:endParaRPr lang="en-US"/>
          </a:p>
        </p:txBody>
      </p:sp>
    </p:spTree>
    <p:extLst>
      <p:ext uri="{BB962C8B-B14F-4D97-AF65-F5344CB8AC3E}">
        <p14:creationId xmlns:p14="http://schemas.microsoft.com/office/powerpoint/2010/main" val="27675633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mean differences were low. Large variance</a:t>
            </a:r>
          </a:p>
        </p:txBody>
      </p:sp>
      <p:sp>
        <p:nvSpPr>
          <p:cNvPr id="4" name="Slide Number Placeholder 3"/>
          <p:cNvSpPr>
            <a:spLocks noGrp="1"/>
          </p:cNvSpPr>
          <p:nvPr>
            <p:ph type="sldNum" sz="quarter" idx="5"/>
          </p:nvPr>
        </p:nvSpPr>
        <p:spPr/>
        <p:txBody>
          <a:bodyPr/>
          <a:lstStyle/>
          <a:p>
            <a:fld id="{D3219EE6-8A39-A74D-BD67-2D2CE763DBC8}" type="slidenum">
              <a:rPr lang="en-US" smtClean="0"/>
              <a:t>63</a:t>
            </a:fld>
            <a:endParaRPr lang="en-US"/>
          </a:p>
        </p:txBody>
      </p:sp>
    </p:spTree>
    <p:extLst>
      <p:ext uri="{BB962C8B-B14F-4D97-AF65-F5344CB8AC3E}">
        <p14:creationId xmlns:p14="http://schemas.microsoft.com/office/powerpoint/2010/main" val="42326444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a high degree of overlaps. Overlaps become less significant with larger PTVs.</a:t>
            </a:r>
          </a:p>
        </p:txBody>
      </p:sp>
      <p:sp>
        <p:nvSpPr>
          <p:cNvPr id="4" name="Slide Number Placeholder 3"/>
          <p:cNvSpPr>
            <a:spLocks noGrp="1"/>
          </p:cNvSpPr>
          <p:nvPr>
            <p:ph type="sldNum" sz="quarter" idx="5"/>
          </p:nvPr>
        </p:nvSpPr>
        <p:spPr/>
        <p:txBody>
          <a:bodyPr/>
          <a:lstStyle/>
          <a:p>
            <a:fld id="{D3219EE6-8A39-A74D-BD67-2D2CE763DBC8}" type="slidenum">
              <a:rPr lang="en-US" smtClean="0"/>
              <a:t>65</a:t>
            </a:fld>
            <a:endParaRPr lang="en-US"/>
          </a:p>
        </p:txBody>
      </p:sp>
    </p:spTree>
    <p:extLst>
      <p:ext uri="{BB962C8B-B14F-4D97-AF65-F5344CB8AC3E}">
        <p14:creationId xmlns:p14="http://schemas.microsoft.com/office/powerpoint/2010/main" val="3621424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SEER data</a:t>
            </a:r>
          </a:p>
        </p:txBody>
      </p:sp>
      <p:sp>
        <p:nvSpPr>
          <p:cNvPr id="4" name="Slide Number Placeholder 3"/>
          <p:cNvSpPr>
            <a:spLocks noGrp="1"/>
          </p:cNvSpPr>
          <p:nvPr>
            <p:ph type="sldNum" sz="quarter" idx="10"/>
          </p:nvPr>
        </p:nvSpPr>
        <p:spPr/>
        <p:txBody>
          <a:bodyPr/>
          <a:lstStyle/>
          <a:p>
            <a:fld id="{D6FE225A-F709-4EBF-99D3-E57FC062B383}" type="slidenum">
              <a:rPr lang="en-US" smtClean="0"/>
              <a:t>7</a:t>
            </a:fld>
            <a:endParaRPr lang="en-US"/>
          </a:p>
        </p:txBody>
      </p:sp>
    </p:spTree>
    <p:extLst>
      <p:ext uri="{BB962C8B-B14F-4D97-AF65-F5344CB8AC3E}">
        <p14:creationId xmlns:p14="http://schemas.microsoft.com/office/powerpoint/2010/main" val="130681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Extremeties</a:t>
            </a:r>
            <a:endParaRPr lang="en-US" dirty="0"/>
          </a:p>
        </p:txBody>
      </p:sp>
      <p:sp>
        <p:nvSpPr>
          <p:cNvPr id="4" name="Slide Number Placeholder 3"/>
          <p:cNvSpPr>
            <a:spLocks noGrp="1"/>
          </p:cNvSpPr>
          <p:nvPr>
            <p:ph type="sldNum" sz="quarter" idx="5"/>
          </p:nvPr>
        </p:nvSpPr>
        <p:spPr/>
        <p:txBody>
          <a:bodyPr/>
          <a:lstStyle/>
          <a:p>
            <a:fld id="{D6FE225A-F709-4EBF-99D3-E57FC062B383}" type="slidenum">
              <a:rPr lang="en-US" smtClean="0"/>
              <a:t>8</a:t>
            </a:fld>
            <a:endParaRPr lang="en-US"/>
          </a:p>
        </p:txBody>
      </p:sp>
    </p:spTree>
    <p:extLst>
      <p:ext uri="{BB962C8B-B14F-4D97-AF65-F5344CB8AC3E}">
        <p14:creationId xmlns:p14="http://schemas.microsoft.com/office/powerpoint/2010/main" val="2249040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Conceptually, for preoperative radiation, this is how it used to be done. About 5cm to block from GTV</a:t>
            </a:r>
          </a:p>
          <a:p>
            <a:r>
              <a:rPr lang="en-US" dirty="0"/>
              <a:t>Talk about </a:t>
            </a:r>
            <a:r>
              <a:rPr lang="en-US" dirty="0" err="1"/>
              <a:t>pseudocapsule</a:t>
            </a:r>
            <a:r>
              <a:rPr lang="en-US" dirty="0"/>
              <a:t> of tumor</a:t>
            </a:r>
          </a:p>
          <a:p>
            <a:r>
              <a:rPr lang="en-US" dirty="0"/>
              <a:t>Note CTV is trimmed from uninvolved fascial compartments</a:t>
            </a:r>
          </a:p>
        </p:txBody>
      </p:sp>
      <p:sp>
        <p:nvSpPr>
          <p:cNvPr id="4" name="Slide Number Placeholder 3"/>
          <p:cNvSpPr>
            <a:spLocks noGrp="1"/>
          </p:cNvSpPr>
          <p:nvPr>
            <p:ph type="sldNum" sz="quarter" idx="5"/>
          </p:nvPr>
        </p:nvSpPr>
        <p:spPr/>
        <p:txBody>
          <a:bodyPr/>
          <a:lstStyle/>
          <a:p>
            <a:fld id="{D6FE225A-F709-4EBF-99D3-E57FC062B383}" type="slidenum">
              <a:rPr lang="en-US" smtClean="0"/>
              <a:t>11</a:t>
            </a:fld>
            <a:endParaRPr lang="en-US"/>
          </a:p>
        </p:txBody>
      </p:sp>
    </p:spTree>
    <p:extLst>
      <p:ext uri="{BB962C8B-B14F-4D97-AF65-F5344CB8AC3E}">
        <p14:creationId xmlns:p14="http://schemas.microsoft.com/office/powerpoint/2010/main" val="3004783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SR2 - Randomized 190 patients stratified by tumor size (&lt;10cm &gt; 10cm) to 50 </a:t>
            </a:r>
            <a:r>
              <a:rPr lang="en-US" dirty="0" err="1"/>
              <a:t>Gy</a:t>
            </a:r>
            <a:r>
              <a:rPr lang="en-US" dirty="0"/>
              <a:t> preop vs 66-7- </a:t>
            </a:r>
            <a:r>
              <a:rPr lang="en-US" dirty="0" err="1"/>
              <a:t>Gy</a:t>
            </a:r>
            <a:r>
              <a:rPr lang="en-US" dirty="0"/>
              <a:t> postop)</a:t>
            </a:r>
          </a:p>
          <a:p>
            <a:r>
              <a:rPr lang="en-US" dirty="0"/>
              <a:t>1994-1997</a:t>
            </a:r>
          </a:p>
        </p:txBody>
      </p:sp>
      <p:sp>
        <p:nvSpPr>
          <p:cNvPr id="4" name="Slide Number Placeholder 3"/>
          <p:cNvSpPr>
            <a:spLocks noGrp="1"/>
          </p:cNvSpPr>
          <p:nvPr>
            <p:ph type="sldNum" sz="quarter" idx="5"/>
          </p:nvPr>
        </p:nvSpPr>
        <p:spPr/>
        <p:txBody>
          <a:bodyPr/>
          <a:lstStyle/>
          <a:p>
            <a:fld id="{D6FE225A-F709-4EBF-99D3-E57FC062B383}" type="slidenum">
              <a:rPr lang="en-US" smtClean="0"/>
              <a:t>13</a:t>
            </a:fld>
            <a:endParaRPr lang="en-US"/>
          </a:p>
        </p:txBody>
      </p:sp>
    </p:spTree>
    <p:extLst>
      <p:ext uri="{BB962C8B-B14F-4D97-AF65-F5344CB8AC3E}">
        <p14:creationId xmlns:p14="http://schemas.microsoft.com/office/powerpoint/2010/main" val="182595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term toxicity correlated with decreased disability</a:t>
            </a:r>
          </a:p>
        </p:txBody>
      </p:sp>
      <p:sp>
        <p:nvSpPr>
          <p:cNvPr id="4" name="Slide Number Placeholder 3"/>
          <p:cNvSpPr>
            <a:spLocks noGrp="1"/>
          </p:cNvSpPr>
          <p:nvPr>
            <p:ph type="sldNum" sz="quarter" idx="5"/>
          </p:nvPr>
        </p:nvSpPr>
        <p:spPr/>
        <p:txBody>
          <a:bodyPr/>
          <a:lstStyle/>
          <a:p>
            <a:fld id="{D6FE225A-F709-4EBF-99D3-E57FC062B383}" type="slidenum">
              <a:rPr lang="en-US" smtClean="0"/>
              <a:t>14</a:t>
            </a:fld>
            <a:endParaRPr lang="en-US"/>
          </a:p>
        </p:txBody>
      </p:sp>
    </p:spTree>
    <p:extLst>
      <p:ext uri="{BB962C8B-B14F-4D97-AF65-F5344CB8AC3E}">
        <p14:creationId xmlns:p14="http://schemas.microsoft.com/office/powerpoint/2010/main" val="2957032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term toxicity correlated with decreased disability</a:t>
            </a:r>
          </a:p>
        </p:txBody>
      </p:sp>
      <p:sp>
        <p:nvSpPr>
          <p:cNvPr id="4" name="Slide Number Placeholder 3"/>
          <p:cNvSpPr>
            <a:spLocks noGrp="1"/>
          </p:cNvSpPr>
          <p:nvPr>
            <p:ph type="sldNum" sz="quarter" idx="5"/>
          </p:nvPr>
        </p:nvSpPr>
        <p:spPr/>
        <p:txBody>
          <a:bodyPr/>
          <a:lstStyle/>
          <a:p>
            <a:fld id="{D6FE225A-F709-4EBF-99D3-E57FC062B383}" type="slidenum">
              <a:rPr lang="en-US" smtClean="0"/>
              <a:t>15</a:t>
            </a:fld>
            <a:endParaRPr lang="en-US"/>
          </a:p>
        </p:txBody>
      </p:sp>
    </p:spTree>
    <p:extLst>
      <p:ext uri="{BB962C8B-B14F-4D97-AF65-F5344CB8AC3E}">
        <p14:creationId xmlns:p14="http://schemas.microsoft.com/office/powerpoint/2010/main" val="42629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4/10/21</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20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4/10/21</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780875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4/10/21</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78610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889" y="2514601"/>
            <a:ext cx="880060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889" y="4777381"/>
            <a:ext cx="880060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4C34769-1A89-4931-8546-941220627282}" type="datetimeFigureOut">
              <a:rPr lang="en-US" smtClean="0"/>
              <a:t>4/10/21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8"/>
          <p:cNvSpPr/>
          <p:nvPr/>
        </p:nvSpPr>
        <p:spPr bwMode="auto">
          <a:xfrm>
            <a:off x="-42292" y="4321159"/>
            <a:ext cx="1860631"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564445" y="4529542"/>
            <a:ext cx="779971" cy="365125"/>
          </a:xfrm>
        </p:spPr>
        <p:txBody>
          <a:bodyPr/>
          <a:lstStyle/>
          <a:p>
            <a:fld id="{D331BF79-235D-41F9-A2E3-91223FAEEC51}" type="slidenum">
              <a:rPr lang="en-US" smtClean="0"/>
              <a:t>‹#›</a:t>
            </a:fld>
            <a:endParaRPr lang="en-US"/>
          </a:p>
        </p:txBody>
      </p:sp>
    </p:spTree>
    <p:extLst>
      <p:ext uri="{BB962C8B-B14F-4D97-AF65-F5344CB8AC3E}">
        <p14:creationId xmlns:p14="http://schemas.microsoft.com/office/powerpoint/2010/main" val="7113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3602" y="624110"/>
            <a:ext cx="87855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888" y="2133600"/>
            <a:ext cx="8789313"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C34769-1A89-4931-8546-941220627282}" type="datetimeFigureOut">
              <a:rPr lang="en-US" smtClean="0"/>
              <a:t>4/10/21</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331BF79-235D-41F9-A2E3-91223FAEEC51}" type="slidenum">
              <a:rPr lang="en-US" smtClean="0"/>
              <a:t>‹#›</a:t>
            </a:fld>
            <a:endParaRPr lang="en-US"/>
          </a:p>
        </p:txBody>
      </p:sp>
    </p:spTree>
    <p:extLst>
      <p:ext uri="{BB962C8B-B14F-4D97-AF65-F5344CB8AC3E}">
        <p14:creationId xmlns:p14="http://schemas.microsoft.com/office/powerpoint/2010/main" val="1544036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888" y="2074562"/>
            <a:ext cx="8789313"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888" y="3581400"/>
            <a:ext cx="8789313"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C34769-1A89-4931-8546-941220627282}" type="datetimeFigureOut">
              <a:rPr lang="en-US" smtClean="0"/>
              <a:t>4/10/21</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D331BF79-235D-41F9-A2E3-91223FAEEC51}" type="slidenum">
              <a:rPr lang="en-US" smtClean="0"/>
              <a:t>‹#›</a:t>
            </a:fld>
            <a:endParaRPr lang="en-US"/>
          </a:p>
        </p:txBody>
      </p:sp>
    </p:spTree>
    <p:extLst>
      <p:ext uri="{BB962C8B-B14F-4D97-AF65-F5344CB8AC3E}">
        <p14:creationId xmlns:p14="http://schemas.microsoft.com/office/powerpoint/2010/main" val="3422755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889" y="2136707"/>
            <a:ext cx="4263375"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16410" y="2136707"/>
            <a:ext cx="4262791"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4C34769-1A89-4931-8546-941220627282}" type="datetimeFigureOut">
              <a:rPr lang="en-US" smtClean="0"/>
              <a:t>4/10/21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681637" y="787784"/>
            <a:ext cx="779971" cy="365125"/>
          </a:xfrm>
        </p:spPr>
        <p:txBody>
          <a:bodyPr/>
          <a:lstStyle/>
          <a:p>
            <a:fld id="{D331BF79-235D-41F9-A2E3-91223FAEEC51}" type="slidenum">
              <a:rPr lang="en-US" smtClean="0"/>
              <a:t>‹#›</a:t>
            </a:fld>
            <a:endParaRPr lang="en-US"/>
          </a:p>
        </p:txBody>
      </p:sp>
    </p:spTree>
    <p:extLst>
      <p:ext uri="{BB962C8B-B14F-4D97-AF65-F5344CB8AC3E}">
        <p14:creationId xmlns:p14="http://schemas.microsoft.com/office/powerpoint/2010/main" val="2397633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020469" y="2226626"/>
            <a:ext cx="38327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887" y="2802889"/>
            <a:ext cx="4263376"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1540" y="2223398"/>
            <a:ext cx="383098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11620" y="2799661"/>
            <a:ext cx="4260907"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C34769-1A89-4931-8546-941220627282}" type="datetimeFigureOut">
              <a:rPr lang="en-US" smtClean="0"/>
              <a:t>4/10/21</a:t>
            </a:fld>
            <a:endParaRPr lang="en-US"/>
          </a:p>
        </p:txBody>
      </p:sp>
      <p:sp>
        <p:nvSpPr>
          <p:cNvPr id="8" name="Footer Placeholder 7"/>
          <p:cNvSpPr>
            <a:spLocks noGrp="1"/>
          </p:cNvSpPr>
          <p:nvPr>
            <p:ph type="ftr" sz="quarter" idx="11"/>
          </p:nvPr>
        </p:nvSpPr>
        <p:spPr/>
        <p:txBody>
          <a:bodyPr/>
          <a:lstStyle/>
          <a:p>
            <a:endParaRPr lang="en-US"/>
          </a:p>
        </p:txBody>
      </p:sp>
      <p:sp>
        <p:nvSpPr>
          <p:cNvPr id="11"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681637" y="787784"/>
            <a:ext cx="779971" cy="365125"/>
          </a:xfrm>
        </p:spPr>
        <p:txBody>
          <a:bodyPr/>
          <a:lstStyle/>
          <a:p>
            <a:fld id="{D331BF79-235D-41F9-A2E3-91223FAEEC51}" type="slidenum">
              <a:rPr lang="en-US" smtClean="0"/>
              <a:t>‹#›</a:t>
            </a:fld>
            <a:endParaRPr lang="en-US"/>
          </a:p>
        </p:txBody>
      </p:sp>
    </p:spTree>
    <p:extLst>
      <p:ext uri="{BB962C8B-B14F-4D97-AF65-F5344CB8AC3E}">
        <p14:creationId xmlns:p14="http://schemas.microsoft.com/office/powerpoint/2010/main" val="683368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93600" y="624110"/>
            <a:ext cx="87856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4C34769-1A89-4931-8546-941220627282}" type="datetimeFigureOut">
              <a:rPr lang="en-US" smtClean="0"/>
              <a:t>4/10/21</a:t>
            </a:fld>
            <a:endParaRPr lang="en-US"/>
          </a:p>
        </p:txBody>
      </p:sp>
      <p:sp>
        <p:nvSpPr>
          <p:cNvPr id="4" name="Footer Placeholder 3"/>
          <p:cNvSpPr>
            <a:spLocks noGrp="1"/>
          </p:cNvSpPr>
          <p:nvPr>
            <p:ph type="ftr" sz="quarter" idx="11"/>
          </p:nvPr>
        </p:nvSpPr>
        <p:spPr/>
        <p:txBody>
          <a:bodyPr/>
          <a:lstStyle/>
          <a:p>
            <a:endParaRPr lang="en-US"/>
          </a:p>
        </p:txBody>
      </p:sp>
      <p:sp>
        <p:nvSpPr>
          <p:cNvPr id="8"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331BF79-235D-41F9-A2E3-91223FAEEC51}" type="slidenum">
              <a:rPr lang="en-US" smtClean="0"/>
              <a:t>‹#›</a:t>
            </a:fld>
            <a:endParaRPr lang="en-US"/>
          </a:p>
        </p:txBody>
      </p:sp>
    </p:spTree>
    <p:extLst>
      <p:ext uri="{BB962C8B-B14F-4D97-AF65-F5344CB8AC3E}">
        <p14:creationId xmlns:p14="http://schemas.microsoft.com/office/powerpoint/2010/main" val="3873457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C34769-1A89-4931-8546-941220627282}" type="datetimeFigureOut">
              <a:rPr lang="en-US" smtClean="0"/>
              <a:t>4/10/21</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331BF79-235D-41F9-A2E3-91223FAEEC51}" type="slidenum">
              <a:rPr lang="en-US" smtClean="0"/>
              <a:t>‹#›</a:t>
            </a:fld>
            <a:endParaRPr lang="en-US"/>
          </a:p>
        </p:txBody>
      </p:sp>
    </p:spTree>
    <p:extLst>
      <p:ext uri="{BB962C8B-B14F-4D97-AF65-F5344CB8AC3E}">
        <p14:creationId xmlns:p14="http://schemas.microsoft.com/office/powerpoint/2010/main" val="97849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887" y="446088"/>
            <a:ext cx="3506112"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4659" y="446090"/>
            <a:ext cx="5054541"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887" y="1598613"/>
            <a:ext cx="3506112"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C34769-1A89-4931-8546-941220627282}" type="datetimeFigureOut">
              <a:rPr lang="en-US" smtClean="0"/>
              <a:t>4/10/21</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331BF79-235D-41F9-A2E3-91223FAEEC51}" type="slidenum">
              <a:rPr lang="en-US" smtClean="0"/>
              <a:t>‹#›</a:t>
            </a:fld>
            <a:endParaRPr lang="en-US"/>
          </a:p>
        </p:txBody>
      </p:sp>
    </p:spTree>
    <p:extLst>
      <p:ext uri="{BB962C8B-B14F-4D97-AF65-F5344CB8AC3E}">
        <p14:creationId xmlns:p14="http://schemas.microsoft.com/office/powerpoint/2010/main" val="808265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4/10/21</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570043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888" y="4800600"/>
            <a:ext cx="8789313"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888" y="634965"/>
            <a:ext cx="8789313"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888" y="5367338"/>
            <a:ext cx="8789313"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C34769-1A89-4931-8546-941220627282}" type="datetimeFigureOut">
              <a:rPr lang="en-US" smtClean="0"/>
              <a:t>4/10/21</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D331BF79-235D-41F9-A2E3-91223FAEEC51}" type="slidenum">
              <a:rPr lang="en-US" smtClean="0"/>
              <a:t>‹#›</a:t>
            </a:fld>
            <a:endParaRPr lang="en-US"/>
          </a:p>
        </p:txBody>
      </p:sp>
    </p:spTree>
    <p:extLst>
      <p:ext uri="{BB962C8B-B14F-4D97-AF65-F5344CB8AC3E}">
        <p14:creationId xmlns:p14="http://schemas.microsoft.com/office/powerpoint/2010/main" val="3153809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888" y="609600"/>
            <a:ext cx="8789313"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C34769-1A89-4931-8546-941220627282}" type="datetimeFigureOut">
              <a:rPr lang="en-US" smtClean="0"/>
              <a:t>4/10/21</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D331BF79-235D-41F9-A2E3-91223FAEEC51}" type="slidenum">
              <a:rPr lang="en-US" smtClean="0"/>
              <a:t>‹#›</a:t>
            </a:fld>
            <a:endParaRPr lang="en-US"/>
          </a:p>
        </p:txBody>
      </p:sp>
    </p:spTree>
    <p:extLst>
      <p:ext uri="{BB962C8B-B14F-4D97-AF65-F5344CB8AC3E}">
        <p14:creationId xmlns:p14="http://schemas.microsoft.com/office/powerpoint/2010/main" val="39227043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21296" y="3505200"/>
            <a:ext cx="7538517"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C34769-1A89-4931-8546-941220627282}" type="datetimeFigureOut">
              <a:rPr lang="en-US" smtClean="0"/>
              <a:t>4/10/21</a:t>
            </a:fld>
            <a:endParaRPr lang="en-US"/>
          </a:p>
        </p:txBody>
      </p:sp>
      <p:sp>
        <p:nvSpPr>
          <p:cNvPr id="5" name="Footer Placeholder 4"/>
          <p:cNvSpPr>
            <a:spLocks noGrp="1"/>
          </p:cNvSpPr>
          <p:nvPr>
            <p:ph type="ftr" sz="quarter" idx="11"/>
          </p:nvPr>
        </p:nvSpPr>
        <p:spPr/>
        <p:txBody>
          <a:bodyPr/>
          <a:lstStyle/>
          <a:p>
            <a:endParaRPr lang="en-US"/>
          </a:p>
        </p:txBody>
      </p:sp>
      <p:sp>
        <p:nvSpPr>
          <p:cNvPr id="19"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D331BF79-235D-41F9-A2E3-91223FAEEC51}" type="slidenum">
              <a:rPr lang="en-US" smtClean="0"/>
              <a:t>‹#›</a:t>
            </a:fld>
            <a:endParaRPr lang="en-US"/>
          </a:p>
        </p:txBody>
      </p:sp>
      <p:sp>
        <p:nvSpPr>
          <p:cNvPr id="14" name="TextBox 13"/>
          <p:cNvSpPr txBox="1"/>
          <p:nvPr/>
        </p:nvSpPr>
        <p:spPr>
          <a:xfrm>
            <a:off x="2411089" y="648005"/>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0892711" y="290530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584793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888" y="2438402"/>
            <a:ext cx="8789313"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888" y="5181600"/>
            <a:ext cx="878931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C4C34769-1A89-4931-8546-941220627282}" type="datetimeFigureOut">
              <a:rPr lang="en-US" smtClean="0"/>
              <a:t>4/10/21</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D331BF79-235D-41F9-A2E3-91223FAEEC51}" type="slidenum">
              <a:rPr lang="en-US" smtClean="0"/>
              <a:t>‹#›</a:t>
            </a:fld>
            <a:endParaRPr lang="en-US"/>
          </a:p>
        </p:txBody>
      </p:sp>
    </p:spTree>
    <p:extLst>
      <p:ext uri="{BB962C8B-B14F-4D97-AF65-F5344CB8AC3E}">
        <p14:creationId xmlns:p14="http://schemas.microsoft.com/office/powerpoint/2010/main" val="37358312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887" y="4343400"/>
            <a:ext cx="891772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887" y="5181600"/>
            <a:ext cx="891772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C4C34769-1A89-4931-8546-941220627282}" type="datetimeFigureOut">
              <a:rPr lang="en-US" smtClean="0"/>
              <a:t>4/10/21</a:t>
            </a:fld>
            <a:endParaRPr lang="en-US"/>
          </a:p>
        </p:txBody>
      </p:sp>
      <p:sp>
        <p:nvSpPr>
          <p:cNvPr id="6" name="Footer Placeholder 5"/>
          <p:cNvSpPr>
            <a:spLocks noGrp="1"/>
          </p:cNvSpPr>
          <p:nvPr>
            <p:ph type="ftr" sz="quarter" idx="11"/>
          </p:nvPr>
        </p:nvSpPr>
        <p:spPr/>
        <p:txBody>
          <a:bodyPr/>
          <a:lstStyle/>
          <a:p>
            <a:endParaRPr lang="en-US"/>
          </a:p>
        </p:txBody>
      </p:sp>
      <p:sp>
        <p:nvSpPr>
          <p:cNvPr id="2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D331BF79-235D-41F9-A2E3-91223FAEEC51}" type="slidenum">
              <a:rPr lang="en-US" smtClean="0"/>
              <a:t>‹#›</a:t>
            </a:fld>
            <a:endParaRPr lang="en-US"/>
          </a:p>
        </p:txBody>
      </p:sp>
      <p:sp>
        <p:nvSpPr>
          <p:cNvPr id="11" name="TextBox 10"/>
          <p:cNvSpPr txBox="1"/>
          <p:nvPr/>
        </p:nvSpPr>
        <p:spPr>
          <a:xfrm>
            <a:off x="2411089" y="648005"/>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10892711" y="290530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283795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888" y="627407"/>
            <a:ext cx="8789312"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888" y="4343400"/>
            <a:ext cx="878931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888" y="5181600"/>
            <a:ext cx="878931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C4C34769-1A89-4931-8546-941220627282}" type="datetimeFigureOut">
              <a:rPr lang="en-US" smtClean="0"/>
              <a:t>4/10/21</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D331BF79-235D-41F9-A2E3-91223FAEEC51}" type="slidenum">
              <a:rPr lang="en-US" smtClean="0"/>
              <a:t>‹#›</a:t>
            </a:fld>
            <a:endParaRPr lang="en-US"/>
          </a:p>
        </p:txBody>
      </p:sp>
    </p:spTree>
    <p:extLst>
      <p:ext uri="{BB962C8B-B14F-4D97-AF65-F5344CB8AC3E}">
        <p14:creationId xmlns:p14="http://schemas.microsoft.com/office/powerpoint/2010/main" val="33795003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C34769-1A89-4931-8546-941220627282}" type="datetimeFigureOut">
              <a:rPr lang="en-US" smtClean="0"/>
              <a:t>4/10/21</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331BF79-235D-41F9-A2E3-91223FAEEC51}" type="slidenum">
              <a:rPr lang="en-US" smtClean="0"/>
              <a:t>‹#›</a:t>
            </a:fld>
            <a:endParaRPr lang="en-US"/>
          </a:p>
        </p:txBody>
      </p:sp>
    </p:spTree>
    <p:extLst>
      <p:ext uri="{BB962C8B-B14F-4D97-AF65-F5344CB8AC3E}">
        <p14:creationId xmlns:p14="http://schemas.microsoft.com/office/powerpoint/2010/main" val="34061236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71380" y="627407"/>
            <a:ext cx="2208176"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888" y="627407"/>
            <a:ext cx="6288464"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C34769-1A89-4931-8546-941220627282}" type="datetimeFigureOut">
              <a:rPr lang="en-US" smtClean="0"/>
              <a:t>4/10/21</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331BF79-235D-41F9-A2E3-91223FAEEC51}" type="slidenum">
              <a:rPr lang="en-US" smtClean="0"/>
              <a:t>‹#›</a:t>
            </a:fld>
            <a:endParaRPr lang="en-US"/>
          </a:p>
        </p:txBody>
      </p:sp>
    </p:spTree>
    <p:extLst>
      <p:ext uri="{BB962C8B-B14F-4D97-AF65-F5344CB8AC3E}">
        <p14:creationId xmlns:p14="http://schemas.microsoft.com/office/powerpoint/2010/main" val="637974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4/10/21</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522378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4/10/21</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371389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4/10/21</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68952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4/10/21</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74697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4/10/21</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155472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4/10/21</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2828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4/10/21</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962938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4/10/21</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284096668"/>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800" r:id="rId6"/>
    <p:sldLayoutId id="2147483795" r:id="rId7"/>
    <p:sldLayoutId id="2147483796" r:id="rId8"/>
    <p:sldLayoutId id="2147483797" r:id="rId9"/>
    <p:sldLayoutId id="2147483799" r:id="rId10"/>
    <p:sldLayoutId id="2147483798"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26416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7228" y="749"/>
            <a:ext cx="2603029" cy="6852504"/>
            <a:chOff x="6627813" y="196102"/>
            <a:chExt cx="1952625" cy="5677649"/>
          </a:xfrm>
        </p:grpSpPr>
        <p:sp>
          <p:nvSpPr>
            <p:cNvPr id="50" name="Freeform 27"/>
            <p:cNvSpPr/>
            <p:nvPr/>
          </p:nvSpPr>
          <p:spPr bwMode="auto">
            <a:xfrm>
              <a:off x="6627813" y="19610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24384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3600" y="624110"/>
            <a:ext cx="87856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888" y="2133600"/>
            <a:ext cx="8789313"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3200" y="6135090"/>
            <a:ext cx="102184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C4C34769-1A89-4931-8546-941220627282}" type="datetimeFigureOut">
              <a:rPr lang="en-US" smtClean="0"/>
              <a:t>4/10/21</a:t>
            </a:fld>
            <a:endParaRPr lang="en-US"/>
          </a:p>
        </p:txBody>
      </p:sp>
      <p:sp>
        <p:nvSpPr>
          <p:cNvPr id="5" name="Footer Placeholder 4"/>
          <p:cNvSpPr>
            <a:spLocks noGrp="1"/>
          </p:cNvSpPr>
          <p:nvPr>
            <p:ph type="ftr" sz="quarter" idx="3"/>
          </p:nvPr>
        </p:nvSpPr>
        <p:spPr>
          <a:xfrm>
            <a:off x="2589887" y="6135810"/>
            <a:ext cx="7621984"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681637" y="787784"/>
            <a:ext cx="779971" cy="365125"/>
          </a:xfrm>
          <a:prstGeom prst="rect">
            <a:avLst/>
          </a:prstGeom>
        </p:spPr>
        <p:txBody>
          <a:bodyPr vert="horz" lIns="91440" tIns="45720" rIns="91440" bIns="45720" rtlCol="0" anchor="ctr"/>
          <a:lstStyle>
            <a:lvl1pPr algn="r">
              <a:defRPr sz="2000">
                <a:solidFill>
                  <a:srgbClr val="FEFFFF"/>
                </a:solidFill>
              </a:defRPr>
            </a:lvl1pPr>
          </a:lstStyle>
          <a:p>
            <a:fld id="{D331BF79-235D-41F9-A2E3-91223FAEEC51}" type="slidenum">
              <a:rPr lang="en-US" smtClean="0"/>
              <a:t>‹#›</a:t>
            </a:fld>
            <a:endParaRPr lang="en-US"/>
          </a:p>
        </p:txBody>
      </p:sp>
    </p:spTree>
    <p:extLst>
      <p:ext uri="{BB962C8B-B14F-4D97-AF65-F5344CB8AC3E}">
        <p14:creationId xmlns:p14="http://schemas.microsoft.com/office/powerpoint/2010/main" val="416946165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tiff"/><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0">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3" descr="Purple line waves in black background">
            <a:extLst>
              <a:ext uri="{FF2B5EF4-FFF2-40B4-BE49-F238E27FC236}">
                <a16:creationId xmlns:a16="http://schemas.microsoft.com/office/drawing/2014/main" id="{C4B367D0-BC29-430A-B352-B9F2BAD98EA2}"/>
              </a:ext>
            </a:extLst>
          </p:cNvPr>
          <p:cNvPicPr>
            <a:picLocks noChangeAspect="1"/>
          </p:cNvPicPr>
          <p:nvPr/>
        </p:nvPicPr>
        <p:blipFill rotWithShape="1">
          <a:blip r:embed="rId2"/>
          <a:srcRect l="4790" r="6825"/>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40" name="Freeform: Shape 32">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 name="Freeform: Shape 34">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A852403-2763-D743-9219-6821201FCF41}"/>
              </a:ext>
            </a:extLst>
          </p:cNvPr>
          <p:cNvSpPr>
            <a:spLocks noGrp="1"/>
          </p:cNvSpPr>
          <p:nvPr>
            <p:ph type="ctrTitle"/>
          </p:nvPr>
        </p:nvSpPr>
        <p:spPr>
          <a:xfrm>
            <a:off x="477981" y="1122363"/>
            <a:ext cx="4023360" cy="3204134"/>
          </a:xfrm>
        </p:spPr>
        <p:txBody>
          <a:bodyPr anchor="b">
            <a:normAutofit/>
          </a:bodyPr>
          <a:lstStyle/>
          <a:p>
            <a:r>
              <a:rPr lang="en-US" sz="4800"/>
              <a:t>Sarcoma Group Research Update</a:t>
            </a:r>
            <a:endParaRPr lang="en-US" sz="4800" dirty="0"/>
          </a:p>
        </p:txBody>
      </p:sp>
      <p:sp>
        <p:nvSpPr>
          <p:cNvPr id="3" name="Subtitle 2">
            <a:extLst>
              <a:ext uri="{FF2B5EF4-FFF2-40B4-BE49-F238E27FC236}">
                <a16:creationId xmlns:a16="http://schemas.microsoft.com/office/drawing/2014/main" id="{F002C918-193C-2D4D-8F40-BFC7EE7EA2E9}"/>
              </a:ext>
            </a:extLst>
          </p:cNvPr>
          <p:cNvSpPr>
            <a:spLocks noGrp="1"/>
          </p:cNvSpPr>
          <p:nvPr>
            <p:ph type="subTitle" idx="1"/>
          </p:nvPr>
        </p:nvSpPr>
        <p:spPr>
          <a:xfrm>
            <a:off x="477981" y="4872922"/>
            <a:ext cx="3933306" cy="1208141"/>
          </a:xfrm>
        </p:spPr>
        <p:txBody>
          <a:bodyPr>
            <a:normAutofit/>
          </a:bodyPr>
          <a:lstStyle/>
          <a:p>
            <a:r>
              <a:rPr lang="en-US" sz="2000" dirty="0"/>
              <a:t>April 27, 2021</a:t>
            </a:r>
          </a:p>
        </p:txBody>
      </p:sp>
      <p:sp>
        <p:nvSpPr>
          <p:cNvPr id="37" name="Rectangle 3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668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8875CF-277C-5444-8583-B4775621C21D}"/>
              </a:ext>
            </a:extLst>
          </p:cNvPr>
          <p:cNvSpPr>
            <a:spLocks noGrp="1"/>
          </p:cNvSpPr>
          <p:nvPr>
            <p:ph type="title"/>
          </p:nvPr>
        </p:nvSpPr>
        <p:spPr>
          <a:xfrm>
            <a:off x="411480" y="987552"/>
            <a:ext cx="4485861" cy="1088136"/>
          </a:xfrm>
        </p:spPr>
        <p:txBody>
          <a:bodyPr anchor="b">
            <a:normAutofit/>
          </a:bodyPr>
          <a:lstStyle/>
          <a:p>
            <a:r>
              <a:rPr lang="en-US" sz="3400"/>
              <a:t>‘Classical’ Sarcoma Planning</a:t>
            </a:r>
          </a:p>
        </p:txBody>
      </p:sp>
      <p:sp>
        <p:nvSpPr>
          <p:cNvPr id="34" name="Rectangle 33">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Content Placeholder 8">
            <a:extLst>
              <a:ext uri="{FF2B5EF4-FFF2-40B4-BE49-F238E27FC236}">
                <a16:creationId xmlns:a16="http://schemas.microsoft.com/office/drawing/2014/main" id="{426B0538-3EC5-44A6-85C0-F844CC407D53}"/>
              </a:ext>
            </a:extLst>
          </p:cNvPr>
          <p:cNvSpPr>
            <a:spLocks noGrp="1"/>
          </p:cNvSpPr>
          <p:nvPr>
            <p:ph idx="1"/>
          </p:nvPr>
        </p:nvSpPr>
        <p:spPr>
          <a:xfrm>
            <a:off x="411479" y="5690038"/>
            <a:ext cx="4498848" cy="582746"/>
          </a:xfrm>
        </p:spPr>
        <p:txBody>
          <a:bodyPr anchor="t">
            <a:normAutofit fontScale="77500" lnSpcReduction="20000"/>
          </a:bodyPr>
          <a:lstStyle/>
          <a:p>
            <a:pPr marL="0" indent="0">
              <a:buNone/>
            </a:pPr>
            <a:r>
              <a:rPr lang="en-CA" sz="1700" dirty="0"/>
              <a:t>Murphey MD, Robbin MR, </a:t>
            </a:r>
            <a:r>
              <a:rPr lang="en-CA" sz="1700" dirty="0" err="1"/>
              <a:t>Mcrae</a:t>
            </a:r>
            <a:r>
              <a:rPr lang="en-CA" sz="1700" dirty="0"/>
              <a:t> GA et-al. The many faces of osteosarcoma. </a:t>
            </a:r>
            <a:r>
              <a:rPr lang="en-CA" sz="1700" dirty="0" err="1"/>
              <a:t>Radiographics</a:t>
            </a:r>
            <a:r>
              <a:rPr lang="en-CA" sz="1700" dirty="0"/>
              <a:t>. 17 (5): 1205-31.</a:t>
            </a:r>
            <a:endParaRPr lang="en-US" sz="1700" dirty="0"/>
          </a:p>
        </p:txBody>
      </p:sp>
      <p:pic>
        <p:nvPicPr>
          <p:cNvPr id="4" name="Content Placeholder 3">
            <a:extLst>
              <a:ext uri="{FF2B5EF4-FFF2-40B4-BE49-F238E27FC236}">
                <a16:creationId xmlns:a16="http://schemas.microsoft.com/office/drawing/2014/main" id="{0526CC50-9268-D042-B0FC-D61FAC82140B}"/>
              </a:ext>
            </a:extLst>
          </p:cNvPr>
          <p:cNvPicPr>
            <a:picLocks noChangeAspect="1"/>
          </p:cNvPicPr>
          <p:nvPr/>
        </p:nvPicPr>
        <p:blipFill rotWithShape="1">
          <a:blip r:embed="rId2"/>
          <a:srcRect r="1" b="378"/>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2329404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024063" y="549275"/>
            <a:ext cx="10167937" cy="1179513"/>
          </a:xfrm>
        </p:spPr>
        <p:txBody>
          <a:bodyPr/>
          <a:lstStyle/>
          <a:p>
            <a:r>
              <a:rPr lang="en-US" dirty="0"/>
              <a:t>Conventional Margins</a:t>
            </a:r>
          </a:p>
        </p:txBody>
      </p:sp>
      <p:pic>
        <p:nvPicPr>
          <p:cNvPr id="3" name="Picture 2" descr="A picture containing table, wall&#10;&#10;Description automatically generated">
            <a:extLst>
              <a:ext uri="{FF2B5EF4-FFF2-40B4-BE49-F238E27FC236}">
                <a16:creationId xmlns:a16="http://schemas.microsoft.com/office/drawing/2014/main" id="{2E62CE8A-DDDD-0C47-8809-AE2B62431E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25588"/>
            <a:ext cx="9220200" cy="6852544"/>
          </a:xfrm>
          <a:prstGeom prst="rect">
            <a:avLst/>
          </a:prstGeom>
        </p:spPr>
      </p:pic>
      <p:sp>
        <p:nvSpPr>
          <p:cNvPr id="7" name="TextBox 6">
            <a:extLst>
              <a:ext uri="{FF2B5EF4-FFF2-40B4-BE49-F238E27FC236}">
                <a16:creationId xmlns:a16="http://schemas.microsoft.com/office/drawing/2014/main" id="{82F18CF4-2E3A-2F4B-96F9-BE239D791136}"/>
              </a:ext>
            </a:extLst>
          </p:cNvPr>
          <p:cNvSpPr txBox="1"/>
          <p:nvPr/>
        </p:nvSpPr>
        <p:spPr>
          <a:xfrm>
            <a:off x="8102837" y="6426846"/>
            <a:ext cx="2590800" cy="400110"/>
          </a:xfrm>
          <a:prstGeom prst="rect">
            <a:avLst/>
          </a:prstGeom>
          <a:noFill/>
        </p:spPr>
        <p:txBody>
          <a:bodyPr wrap="square" rtlCol="0">
            <a:spAutoFit/>
          </a:bodyPr>
          <a:lstStyle/>
          <a:p>
            <a:r>
              <a:rPr lang="en-US" sz="1000" dirty="0" err="1"/>
              <a:t>Alektiar</a:t>
            </a:r>
            <a:r>
              <a:rPr lang="en-US" sz="1000" dirty="0"/>
              <a:t>, Soft-Tissue Sarcoma, Clinical Radiation Oncology, 2016, p1359-1360</a:t>
            </a:r>
          </a:p>
        </p:txBody>
      </p:sp>
    </p:spTree>
    <p:extLst>
      <p:ext uri="{BB962C8B-B14F-4D97-AF65-F5344CB8AC3E}">
        <p14:creationId xmlns:p14="http://schemas.microsoft.com/office/powerpoint/2010/main" val="2647379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F1C4E306-BC28-4A7B-871B-1926F6FA6E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13">
            <a:extLst>
              <a:ext uri="{FF2B5EF4-FFF2-40B4-BE49-F238E27FC236}">
                <a16:creationId xmlns:a16="http://schemas.microsoft.com/office/drawing/2014/main" id="{C3ECC9B4-989C-4F71-A6BC-DEBC1D9FD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452322" cy="6858000"/>
          </a:xfrm>
          <a:custGeom>
            <a:avLst/>
            <a:gdLst>
              <a:gd name="connsiteX0" fmla="*/ 0 w 8452322"/>
              <a:gd name="connsiteY0" fmla="*/ 0 h 6858000"/>
              <a:gd name="connsiteX1" fmla="*/ 7447992 w 8452322"/>
              <a:gd name="connsiteY1" fmla="*/ 0 h 6858000"/>
              <a:gd name="connsiteX2" fmla="*/ 7501089 w 8452322"/>
              <a:gd name="connsiteY2" fmla="*/ 79009 h 6858000"/>
              <a:gd name="connsiteX3" fmla="*/ 8452322 w 8452322"/>
              <a:gd name="connsiteY3" fmla="*/ 3429001 h 6858000"/>
              <a:gd name="connsiteX4" fmla="*/ 7501089 w 8452322"/>
              <a:gd name="connsiteY4" fmla="*/ 6778993 h 6858000"/>
              <a:gd name="connsiteX5" fmla="*/ 7447994 w 8452322"/>
              <a:gd name="connsiteY5" fmla="*/ 6858000 h 6858000"/>
              <a:gd name="connsiteX6" fmla="*/ 0 w 845232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52322" h="6858000">
                <a:moveTo>
                  <a:pt x="0" y="0"/>
                </a:moveTo>
                <a:lnTo>
                  <a:pt x="7447992" y="0"/>
                </a:lnTo>
                <a:lnTo>
                  <a:pt x="7501089" y="79009"/>
                </a:lnTo>
                <a:cubicBezTo>
                  <a:pt x="8098524" y="1013167"/>
                  <a:pt x="8452322" y="2172770"/>
                  <a:pt x="8452322" y="3429001"/>
                </a:cubicBezTo>
                <a:cubicBezTo>
                  <a:pt x="8452322" y="4685233"/>
                  <a:pt x="8098524" y="5844836"/>
                  <a:pt x="7501089" y="6778993"/>
                </a:cubicBezTo>
                <a:lnTo>
                  <a:pt x="7447994"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7948E8DE-A931-4EF0-BE1D-F10274740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443572" cy="6858000"/>
          </a:xfrm>
          <a:custGeom>
            <a:avLst/>
            <a:gdLst>
              <a:gd name="connsiteX0" fmla="*/ 0 w 8443572"/>
              <a:gd name="connsiteY0" fmla="*/ 0 h 6858000"/>
              <a:gd name="connsiteX1" fmla="*/ 7439242 w 8443572"/>
              <a:gd name="connsiteY1" fmla="*/ 0 h 6858000"/>
              <a:gd name="connsiteX2" fmla="*/ 7492339 w 8443572"/>
              <a:gd name="connsiteY2" fmla="*/ 79009 h 6858000"/>
              <a:gd name="connsiteX3" fmla="*/ 8443572 w 8443572"/>
              <a:gd name="connsiteY3" fmla="*/ 3429001 h 6858000"/>
              <a:gd name="connsiteX4" fmla="*/ 7492339 w 8443572"/>
              <a:gd name="connsiteY4" fmla="*/ 6778993 h 6858000"/>
              <a:gd name="connsiteX5" fmla="*/ 7439244 w 8443572"/>
              <a:gd name="connsiteY5" fmla="*/ 6858000 h 6858000"/>
              <a:gd name="connsiteX6" fmla="*/ 0 w 84435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43572" h="6858000">
                <a:moveTo>
                  <a:pt x="0" y="0"/>
                </a:moveTo>
                <a:lnTo>
                  <a:pt x="7439242" y="0"/>
                </a:lnTo>
                <a:lnTo>
                  <a:pt x="7492339" y="79009"/>
                </a:lnTo>
                <a:cubicBezTo>
                  <a:pt x="8089774" y="1013167"/>
                  <a:pt x="8443572" y="2172770"/>
                  <a:pt x="8443572" y="3429001"/>
                </a:cubicBezTo>
                <a:cubicBezTo>
                  <a:pt x="8443572" y="4685233"/>
                  <a:pt x="8089774" y="5844836"/>
                  <a:pt x="7492339" y="6778993"/>
                </a:cubicBezTo>
                <a:lnTo>
                  <a:pt x="743924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924F36-AC1B-674F-A63E-76C22179546F}"/>
              </a:ext>
            </a:extLst>
          </p:cNvPr>
          <p:cNvSpPr>
            <a:spLocks noGrp="1"/>
          </p:cNvSpPr>
          <p:nvPr>
            <p:ph type="title"/>
          </p:nvPr>
        </p:nvSpPr>
        <p:spPr>
          <a:xfrm>
            <a:off x="616893" y="1238250"/>
            <a:ext cx="7003107" cy="4381500"/>
          </a:xfrm>
        </p:spPr>
        <p:txBody>
          <a:bodyPr vert="horz" lIns="91440" tIns="45720" rIns="91440" bIns="45720" rtlCol="0" anchor="ctr">
            <a:normAutofit/>
          </a:bodyPr>
          <a:lstStyle/>
          <a:p>
            <a:r>
              <a:rPr lang="en-US" sz="7200" dirty="0"/>
              <a:t>Radiation Clinical Trials in Sarcoma</a:t>
            </a:r>
          </a:p>
        </p:txBody>
      </p:sp>
      <p:sp>
        <p:nvSpPr>
          <p:cNvPr id="18" name="Rectangle 17">
            <a:extLst>
              <a:ext uri="{FF2B5EF4-FFF2-40B4-BE49-F238E27FC236}">
                <a16:creationId xmlns:a16="http://schemas.microsoft.com/office/drawing/2014/main" id="{B0E4BB4F-99AB-4C4E-A763-C5AC5273DF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27916"/>
            <a:ext cx="128016" cy="118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4759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0" name="Rectangle 49">
            <a:extLst>
              <a:ext uri="{FF2B5EF4-FFF2-40B4-BE49-F238E27FC236}">
                <a16:creationId xmlns:a16="http://schemas.microsoft.com/office/drawing/2014/main" id="{D7D03296-BABA-47AD-A5D5-ED15672701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itle 40">
            <a:extLst>
              <a:ext uri="{FF2B5EF4-FFF2-40B4-BE49-F238E27FC236}">
                <a16:creationId xmlns:a16="http://schemas.microsoft.com/office/drawing/2014/main" id="{9467B2EF-3389-F44F-9EA6-92611F9E4D43}"/>
              </a:ext>
            </a:extLst>
          </p:cNvPr>
          <p:cNvSpPr>
            <a:spLocks noGrp="1"/>
          </p:cNvSpPr>
          <p:nvPr>
            <p:ph type="title"/>
          </p:nvPr>
        </p:nvSpPr>
        <p:spPr>
          <a:xfrm>
            <a:off x="838200" y="226061"/>
            <a:ext cx="10515600" cy="1092050"/>
          </a:xfrm>
        </p:spPr>
        <p:txBody>
          <a:bodyPr vert="horz" lIns="91440" tIns="45720" rIns="91440" bIns="45720" rtlCol="0" anchor="b">
            <a:normAutofit/>
          </a:bodyPr>
          <a:lstStyle/>
          <a:p>
            <a:pPr algn="ctr"/>
            <a:r>
              <a:rPr lang="en-US" sz="4000" dirty="0"/>
              <a:t>Preoperative Versus Postoperative RT</a:t>
            </a:r>
          </a:p>
        </p:txBody>
      </p:sp>
      <p:sp useBgFill="1">
        <p:nvSpPr>
          <p:cNvPr id="52" name="Rectangle 51">
            <a:extLst>
              <a:ext uri="{FF2B5EF4-FFF2-40B4-BE49-F238E27FC236}">
                <a16:creationId xmlns:a16="http://schemas.microsoft.com/office/drawing/2014/main" id="{284A8429-F65A-490D-96E4-1158D3E8A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396083"/>
            <a:ext cx="10515599"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30FE660D-17C5-6D4D-AED4-102450D19353}"/>
              </a:ext>
            </a:extLst>
          </p:cNvPr>
          <p:cNvSpPr>
            <a:spLocks noGrp="1"/>
          </p:cNvSpPr>
          <p:nvPr>
            <p:ph type="body" idx="1"/>
          </p:nvPr>
        </p:nvSpPr>
        <p:spPr>
          <a:xfrm>
            <a:off x="1220089" y="1511968"/>
            <a:ext cx="9751823" cy="582612"/>
          </a:xfrm>
        </p:spPr>
        <p:txBody>
          <a:bodyPr vert="horz" lIns="91440" tIns="45720" rIns="91440" bIns="45720" rtlCol="0" anchor="ctr">
            <a:normAutofit/>
          </a:bodyPr>
          <a:lstStyle/>
          <a:p>
            <a:pPr algn="ctr"/>
            <a:r>
              <a:rPr lang="en-US" sz="2400"/>
              <a:t>NCIC SR2</a:t>
            </a:r>
          </a:p>
        </p:txBody>
      </p:sp>
      <p:sp>
        <p:nvSpPr>
          <p:cNvPr id="54" name="Rectangle 53">
            <a:extLst>
              <a:ext uri="{FF2B5EF4-FFF2-40B4-BE49-F238E27FC236}">
                <a16:creationId xmlns:a16="http://schemas.microsoft.com/office/drawing/2014/main" id="{0F022291-A82B-4D23-A1E0-5F9BD6846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41136" y="1859832"/>
            <a:ext cx="109728"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Picture 38" descr="A screenshot of a cell phone&#10;&#10;Description automatically generated">
            <a:extLst>
              <a:ext uri="{FF2B5EF4-FFF2-40B4-BE49-F238E27FC236}">
                <a16:creationId xmlns:a16="http://schemas.microsoft.com/office/drawing/2014/main" id="{10933F69-9C5D-5443-BEAB-9B758C3442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3773960"/>
            <a:ext cx="5140661" cy="1130945"/>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FDC2EDD0-173E-F74D-8987-87ABB42A03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3142" y="3067120"/>
            <a:ext cx="5140656" cy="2544625"/>
          </a:xfrm>
          <a:prstGeom prst="rect">
            <a:avLst/>
          </a:prstGeom>
        </p:spPr>
      </p:pic>
    </p:spTree>
    <p:extLst>
      <p:ext uri="{BB962C8B-B14F-4D97-AF65-F5344CB8AC3E}">
        <p14:creationId xmlns:p14="http://schemas.microsoft.com/office/powerpoint/2010/main" val="3051637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647C5C-ED04-C844-8063-42CD97DE733A}"/>
              </a:ext>
            </a:extLst>
          </p:cNvPr>
          <p:cNvSpPr>
            <a:spLocks noGrp="1"/>
          </p:cNvSpPr>
          <p:nvPr>
            <p:ph type="title"/>
          </p:nvPr>
        </p:nvSpPr>
        <p:spPr/>
        <p:txBody>
          <a:bodyPr/>
          <a:lstStyle/>
          <a:p>
            <a:r>
              <a:rPr lang="en-US" dirty="0"/>
              <a:t>NCIC SR2 Results</a:t>
            </a:r>
          </a:p>
        </p:txBody>
      </p:sp>
      <p:sp>
        <p:nvSpPr>
          <p:cNvPr id="6" name="Content Placeholder 5">
            <a:extLst>
              <a:ext uri="{FF2B5EF4-FFF2-40B4-BE49-F238E27FC236}">
                <a16:creationId xmlns:a16="http://schemas.microsoft.com/office/drawing/2014/main" id="{563037BB-B022-8746-BDE3-C4922FDE3BED}"/>
              </a:ext>
            </a:extLst>
          </p:cNvPr>
          <p:cNvSpPr>
            <a:spLocks noGrp="1"/>
          </p:cNvSpPr>
          <p:nvPr>
            <p:ph sz="half" idx="1"/>
          </p:nvPr>
        </p:nvSpPr>
        <p:spPr/>
        <p:txBody>
          <a:bodyPr>
            <a:normAutofit fontScale="85000" lnSpcReduction="20000"/>
          </a:bodyPr>
          <a:lstStyle/>
          <a:p>
            <a:r>
              <a:rPr lang="en-US" dirty="0"/>
              <a:t>Equivalent LC and OS between preoperative and postoperative groups</a:t>
            </a:r>
          </a:p>
          <a:p>
            <a:r>
              <a:rPr lang="en-US" dirty="0"/>
              <a:t>Higher incidence acute wound complications in preoperative</a:t>
            </a:r>
          </a:p>
          <a:p>
            <a:r>
              <a:rPr lang="en-US" dirty="0"/>
              <a:t>Postoperative group had trend towards increased late toxicity at 2 years (p=0.07) of</a:t>
            </a:r>
          </a:p>
          <a:p>
            <a:pPr lvl="1"/>
            <a:r>
              <a:rPr lang="en-US" dirty="0"/>
              <a:t>Subcutaneous fibrosis</a:t>
            </a:r>
          </a:p>
          <a:p>
            <a:pPr lvl="1"/>
            <a:r>
              <a:rPr lang="en-US" dirty="0"/>
              <a:t>Joint stiffness</a:t>
            </a:r>
          </a:p>
          <a:p>
            <a:pPr lvl="1"/>
            <a:r>
              <a:rPr lang="en-US" dirty="0"/>
              <a:t>Edema</a:t>
            </a:r>
          </a:p>
        </p:txBody>
      </p:sp>
      <p:pic>
        <p:nvPicPr>
          <p:cNvPr id="9" name="Content Placeholder 8" descr="A screenshot of a cell phone&#10;&#10;Description automatically generated">
            <a:extLst>
              <a:ext uri="{FF2B5EF4-FFF2-40B4-BE49-F238E27FC236}">
                <a16:creationId xmlns:a16="http://schemas.microsoft.com/office/drawing/2014/main" id="{33C5C35E-8161-A145-AD90-0926BA26A5A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26972" y="1946894"/>
            <a:ext cx="3197225" cy="2024373"/>
          </a:xfrm>
        </p:spPr>
      </p:pic>
      <p:pic>
        <p:nvPicPr>
          <p:cNvPr id="11" name="Picture 10" descr="A screenshot of a cell phone&#10;&#10;Description automatically generated">
            <a:extLst>
              <a:ext uri="{FF2B5EF4-FFF2-40B4-BE49-F238E27FC236}">
                <a16:creationId xmlns:a16="http://schemas.microsoft.com/office/drawing/2014/main" id="{555552D0-C4C5-9246-96BB-E4C8C90804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8694" y="4013159"/>
            <a:ext cx="3085503" cy="2244002"/>
          </a:xfrm>
          <a:prstGeom prst="rect">
            <a:avLst/>
          </a:prstGeom>
        </p:spPr>
      </p:pic>
    </p:spTree>
    <p:extLst>
      <p:ext uri="{BB962C8B-B14F-4D97-AF65-F5344CB8AC3E}">
        <p14:creationId xmlns:p14="http://schemas.microsoft.com/office/powerpoint/2010/main" val="1446077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647C5C-ED04-C844-8063-42CD97DE733A}"/>
              </a:ext>
            </a:extLst>
          </p:cNvPr>
          <p:cNvSpPr>
            <a:spLocks noGrp="1"/>
          </p:cNvSpPr>
          <p:nvPr>
            <p:ph type="title"/>
          </p:nvPr>
        </p:nvSpPr>
        <p:spPr/>
        <p:txBody>
          <a:bodyPr/>
          <a:lstStyle/>
          <a:p>
            <a:r>
              <a:rPr lang="en-US" dirty="0"/>
              <a:t>NCIC SR2 Results</a:t>
            </a:r>
          </a:p>
        </p:txBody>
      </p:sp>
      <p:sp>
        <p:nvSpPr>
          <p:cNvPr id="6" name="Content Placeholder 5">
            <a:extLst>
              <a:ext uri="{FF2B5EF4-FFF2-40B4-BE49-F238E27FC236}">
                <a16:creationId xmlns:a16="http://schemas.microsoft.com/office/drawing/2014/main" id="{563037BB-B022-8746-BDE3-C4922FDE3BED}"/>
              </a:ext>
            </a:extLst>
          </p:cNvPr>
          <p:cNvSpPr>
            <a:spLocks noGrp="1"/>
          </p:cNvSpPr>
          <p:nvPr>
            <p:ph idx="1"/>
          </p:nvPr>
        </p:nvSpPr>
        <p:spPr>
          <a:xfrm>
            <a:off x="3466416" y="2133600"/>
            <a:ext cx="6591985" cy="3777622"/>
          </a:xfrm>
        </p:spPr>
        <p:txBody>
          <a:bodyPr>
            <a:normAutofit/>
          </a:bodyPr>
          <a:lstStyle/>
          <a:p>
            <a:r>
              <a:rPr lang="en-US" dirty="0"/>
              <a:t>Larger Field size risk factor for:</a:t>
            </a:r>
          </a:p>
          <a:p>
            <a:pPr lvl="1"/>
            <a:r>
              <a:rPr lang="en-US" dirty="0"/>
              <a:t>Subcutaneous fibrosis </a:t>
            </a:r>
          </a:p>
          <a:p>
            <a:pPr lvl="1"/>
            <a:r>
              <a:rPr lang="en-US" dirty="0"/>
              <a:t>Joint stiffness</a:t>
            </a:r>
          </a:p>
          <a:p>
            <a:pPr lvl="1"/>
            <a:r>
              <a:rPr lang="en-US" dirty="0"/>
              <a:t>Edema</a:t>
            </a:r>
          </a:p>
          <a:p>
            <a:r>
              <a:rPr lang="en-US" dirty="0"/>
              <a:t>Confounding variables:</a:t>
            </a:r>
          </a:p>
          <a:p>
            <a:pPr lvl="1"/>
            <a:r>
              <a:rPr lang="en-US" dirty="0"/>
              <a:t>Larger field sizes post operatively</a:t>
            </a:r>
          </a:p>
          <a:p>
            <a:pPr lvl="1"/>
            <a:r>
              <a:rPr lang="en-US" dirty="0" err="1"/>
              <a:t>D</a:t>
            </a:r>
            <a:r>
              <a:rPr lang="en-US" baseline="-25000" dirty="0" err="1"/>
              <a:t>max</a:t>
            </a:r>
            <a:r>
              <a:rPr lang="en-US" dirty="0"/>
              <a:t> higher postoperatively</a:t>
            </a:r>
          </a:p>
          <a:p>
            <a:endParaRPr lang="en-US" dirty="0"/>
          </a:p>
        </p:txBody>
      </p:sp>
    </p:spTree>
    <p:extLst>
      <p:ext uri="{BB962C8B-B14F-4D97-AF65-F5344CB8AC3E}">
        <p14:creationId xmlns:p14="http://schemas.microsoft.com/office/powerpoint/2010/main" val="2627193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 name="Rectangle 29">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4" name="Rectangle 33">
            <a:extLst>
              <a:ext uri="{FF2B5EF4-FFF2-40B4-BE49-F238E27FC236}">
                <a16:creationId xmlns:a16="http://schemas.microsoft.com/office/drawing/2014/main" id="{223D82F2-8828-4C80-AF95-242810E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 name="Rectangle 35">
            <a:extLst>
              <a:ext uri="{FF2B5EF4-FFF2-40B4-BE49-F238E27FC236}">
                <a16:creationId xmlns:a16="http://schemas.microsoft.com/office/drawing/2014/main" id="{7FD0D34F-65E4-4896-8016-F401017B6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8" name="Rectangle 37">
            <a:extLst>
              <a:ext uri="{FF2B5EF4-FFF2-40B4-BE49-F238E27FC236}">
                <a16:creationId xmlns:a16="http://schemas.microsoft.com/office/drawing/2014/main" id="{27A25769-8A6A-4983-92E9-E41BEB530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F930C15-A614-A34A-8D26-EBFC4A94E882}"/>
              </a:ext>
            </a:extLst>
          </p:cNvPr>
          <p:cNvSpPr>
            <a:spLocks noGrp="1"/>
          </p:cNvSpPr>
          <p:nvPr>
            <p:ph type="title"/>
          </p:nvPr>
        </p:nvSpPr>
        <p:spPr>
          <a:xfrm>
            <a:off x="1115568" y="548640"/>
            <a:ext cx="10168128" cy="1179576"/>
          </a:xfrm>
        </p:spPr>
        <p:txBody>
          <a:bodyPr vert="horz" lIns="91440" tIns="45720" rIns="91440" bIns="45720" rtlCol="0" anchor="ctr">
            <a:normAutofit/>
          </a:bodyPr>
          <a:lstStyle/>
          <a:p>
            <a:r>
              <a:rPr lang="en-US"/>
              <a:t>Technology Advances in Sarcoma Care:</a:t>
            </a:r>
          </a:p>
        </p:txBody>
      </p:sp>
      <p:sp>
        <p:nvSpPr>
          <p:cNvPr id="40" name="Rectangle 39">
            <a:extLst>
              <a:ext uri="{FF2B5EF4-FFF2-40B4-BE49-F238E27FC236}">
                <a16:creationId xmlns:a16="http://schemas.microsoft.com/office/drawing/2014/main" id="{D6669D83-0E36-4F8C-B68A-D549AC194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6711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3">
            <a:extLst>
              <a:ext uri="{FF2B5EF4-FFF2-40B4-BE49-F238E27FC236}">
                <a16:creationId xmlns:a16="http://schemas.microsoft.com/office/drawing/2014/main" id="{02359681-89E1-6E44-AECD-1AF3119FB1C2}"/>
              </a:ext>
            </a:extLst>
          </p:cNvPr>
          <p:cNvPicPr>
            <a:picLocks noChangeAspect="1"/>
          </p:cNvPicPr>
          <p:nvPr/>
        </p:nvPicPr>
        <p:blipFill rotWithShape="1">
          <a:blip r:embed="rId3"/>
          <a:srcRect l="7316" r="10524" b="-5"/>
          <a:stretch/>
        </p:blipFill>
        <p:spPr>
          <a:xfrm>
            <a:off x="1115568" y="2478024"/>
            <a:ext cx="3035013" cy="3694176"/>
          </a:xfrm>
          <a:prstGeom prst="rect">
            <a:avLst/>
          </a:prstGeom>
        </p:spPr>
      </p:pic>
      <p:pic>
        <p:nvPicPr>
          <p:cNvPr id="6" name="Picture 5">
            <a:extLst>
              <a:ext uri="{FF2B5EF4-FFF2-40B4-BE49-F238E27FC236}">
                <a16:creationId xmlns:a16="http://schemas.microsoft.com/office/drawing/2014/main" id="{3F87EAAB-2079-5048-B415-10D6B6FA3EF5}"/>
              </a:ext>
            </a:extLst>
          </p:cNvPr>
          <p:cNvPicPr>
            <a:picLocks noChangeAspect="1"/>
          </p:cNvPicPr>
          <p:nvPr/>
        </p:nvPicPr>
        <p:blipFill rotWithShape="1">
          <a:blip r:embed="rId4"/>
          <a:srcRect l="6716" r="11008" b="-5"/>
          <a:stretch/>
        </p:blipFill>
        <p:spPr>
          <a:xfrm>
            <a:off x="4507437" y="2478024"/>
            <a:ext cx="3039303" cy="3694176"/>
          </a:xfrm>
          <a:prstGeom prst="rect">
            <a:avLst/>
          </a:prstGeom>
        </p:spPr>
      </p:pic>
      <p:sp>
        <p:nvSpPr>
          <p:cNvPr id="3" name="Content Placeholder 2">
            <a:extLst>
              <a:ext uri="{FF2B5EF4-FFF2-40B4-BE49-F238E27FC236}">
                <a16:creationId xmlns:a16="http://schemas.microsoft.com/office/drawing/2014/main" id="{314396F7-EF3E-7244-A262-64001AF68CF3}"/>
              </a:ext>
            </a:extLst>
          </p:cNvPr>
          <p:cNvSpPr>
            <a:spLocks noGrp="1"/>
          </p:cNvSpPr>
          <p:nvPr>
            <p:ph sz="half" idx="1"/>
          </p:nvPr>
        </p:nvSpPr>
        <p:spPr>
          <a:xfrm>
            <a:off x="7903597" y="2478024"/>
            <a:ext cx="3389242" cy="3694176"/>
          </a:xfrm>
        </p:spPr>
        <p:txBody>
          <a:bodyPr vert="horz" lIns="91440" tIns="45720" rIns="91440" bIns="45720" rtlCol="0" anchor="ctr">
            <a:normAutofit/>
          </a:bodyPr>
          <a:lstStyle/>
          <a:p>
            <a:r>
              <a:rPr lang="en-US" sz="1800"/>
              <a:t>Better diagnostic imaging/proper staging</a:t>
            </a:r>
          </a:p>
          <a:p>
            <a:r>
              <a:rPr lang="en-US" sz="1800"/>
              <a:t>Transition from 2D to 3D-CRT and then IMRT radiotherapy</a:t>
            </a:r>
          </a:p>
          <a:p>
            <a:r>
              <a:rPr lang="en-US" sz="1800"/>
              <a:t>Improvements in onboard imaging and IGRT</a:t>
            </a:r>
          </a:p>
          <a:p>
            <a:r>
              <a:rPr lang="en-US" sz="1800"/>
              <a:t>Desire to reduce treatment toxicity</a:t>
            </a:r>
          </a:p>
          <a:p>
            <a:pPr lvl="1"/>
            <a:endParaRPr lang="en-US" sz="1800"/>
          </a:p>
        </p:txBody>
      </p:sp>
    </p:spTree>
    <p:extLst>
      <p:ext uri="{BB962C8B-B14F-4D97-AF65-F5344CB8AC3E}">
        <p14:creationId xmlns:p14="http://schemas.microsoft.com/office/powerpoint/2010/main" val="71456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social media post&#10;&#10;Description automatically generated">
            <a:extLst>
              <a:ext uri="{FF2B5EF4-FFF2-40B4-BE49-F238E27FC236}">
                <a16:creationId xmlns:a16="http://schemas.microsoft.com/office/drawing/2014/main" id="{09992D85-20E1-6547-8688-985265D69965}"/>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3209438" y="643467"/>
            <a:ext cx="5773125" cy="5571066"/>
          </a:xfrm>
          <a:prstGeom prst="rect">
            <a:avLst/>
          </a:prstGeom>
        </p:spPr>
      </p:pic>
    </p:spTree>
    <p:extLst>
      <p:ext uri="{BB962C8B-B14F-4D97-AF65-F5344CB8AC3E}">
        <p14:creationId xmlns:p14="http://schemas.microsoft.com/office/powerpoint/2010/main" val="2997920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2E8C-3176-8C40-9EE2-A4FD04633BFE}"/>
              </a:ext>
            </a:extLst>
          </p:cNvPr>
          <p:cNvSpPr>
            <a:spLocks noGrp="1"/>
          </p:cNvSpPr>
          <p:nvPr>
            <p:ph type="title"/>
          </p:nvPr>
        </p:nvSpPr>
        <p:spPr/>
        <p:txBody>
          <a:bodyPr/>
          <a:lstStyle/>
          <a:p>
            <a:r>
              <a:rPr lang="en-US" dirty="0"/>
              <a:t>RTOG 0630 Treatment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893C4E1-4686-FF43-8F16-FC400A80B761}"/>
                  </a:ext>
                </a:extLst>
              </p:cNvPr>
              <p:cNvSpPr>
                <a:spLocks noGrp="1"/>
              </p:cNvSpPr>
              <p:nvPr>
                <p:ph idx="1"/>
              </p:nvPr>
            </p:nvSpPr>
            <p:spPr/>
            <p:txBody>
              <a:bodyPr/>
              <a:lstStyle/>
              <a:p>
                <a:r>
                  <a:rPr lang="en-US" dirty="0"/>
                  <a:t>Daily IGRT</a:t>
                </a:r>
              </a:p>
              <a:p>
                <a:pPr lvl="1"/>
                <a:r>
                  <a:rPr lang="en-US" dirty="0"/>
                  <a:t>PTV margin now +0.5 cm instead of +1.0 cm</a:t>
                </a:r>
              </a:p>
              <a:p>
                <a:r>
                  <a:rPr lang="en-US" dirty="0"/>
                  <a:t>CTV Margins </a:t>
                </a:r>
              </a:p>
              <a:p>
                <a:pPr lvl="1"/>
                <a:r>
                  <a:rPr lang="en-US" dirty="0"/>
                  <a:t>Instead of +4 cm longitudinally, 1.5cm radially</a:t>
                </a:r>
              </a:p>
              <a:p>
                <a:pPr lvl="2"/>
                <a:r>
                  <a:rPr lang="en-US" dirty="0"/>
                  <a:t>G2/G3 histology,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8 cm tumor length</a:t>
                </a:r>
              </a:p>
              <a:p>
                <a:pPr lvl="3"/>
                <a:r>
                  <a:rPr lang="en-US" dirty="0"/>
                  <a:t>+3.0cm longitudinal expansion, +1.5cm radially</a:t>
                </a:r>
              </a:p>
              <a:p>
                <a:pPr lvl="2"/>
                <a:r>
                  <a:rPr lang="en-US" dirty="0"/>
                  <a:t>G1 histology, &lt;8cm tumor length</a:t>
                </a:r>
              </a:p>
              <a:p>
                <a:pPr lvl="3"/>
                <a:r>
                  <a:rPr lang="en-US" dirty="0"/>
                  <a:t>+2.0cm longitudinal expansion, +1.0cm radially</a:t>
                </a:r>
              </a:p>
            </p:txBody>
          </p:sp>
        </mc:Choice>
        <mc:Fallback xmlns="">
          <p:sp>
            <p:nvSpPr>
              <p:cNvPr id="3" name="Content Placeholder 2">
                <a:extLst>
                  <a:ext uri="{FF2B5EF4-FFF2-40B4-BE49-F238E27FC236}">
                    <a16:creationId xmlns:a16="http://schemas.microsoft.com/office/drawing/2014/main" id="{E893C4E1-4686-FF43-8F16-FC400A80B761}"/>
                  </a:ext>
                </a:extLst>
              </p:cNvPr>
              <p:cNvSpPr>
                <a:spLocks noGrp="1" noRot="1" noChangeAspect="1" noMove="1" noResize="1" noEditPoints="1" noAdjustHandles="1" noChangeArrowheads="1" noChangeShapeType="1" noTextEdit="1"/>
              </p:cNvSpPr>
              <p:nvPr>
                <p:ph idx="1"/>
              </p:nvPr>
            </p:nvSpPr>
            <p:spPr>
              <a:blipFill>
                <a:blip r:embed="rId2"/>
                <a:stretch>
                  <a:fillRect l="-577" t="-673"/>
                </a:stretch>
              </a:blipFill>
            </p:spPr>
            <p:txBody>
              <a:bodyPr/>
              <a:lstStyle/>
              <a:p>
                <a:r>
                  <a:rPr lang="en-US">
                    <a:noFill/>
                  </a:rPr>
                  <a:t> </a:t>
                </a:r>
              </a:p>
            </p:txBody>
          </p:sp>
        </mc:Fallback>
      </mc:AlternateContent>
    </p:spTree>
    <p:extLst>
      <p:ext uri="{BB962C8B-B14F-4D97-AF65-F5344CB8AC3E}">
        <p14:creationId xmlns:p14="http://schemas.microsoft.com/office/powerpoint/2010/main" val="2770128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21">
            <a:extLst>
              <a:ext uri="{FF2B5EF4-FFF2-40B4-BE49-F238E27FC236}">
                <a16:creationId xmlns:a16="http://schemas.microsoft.com/office/drawing/2014/main" id="{88263A24-0C1F-4677-B43C-4AE14E276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8B91B30-54F5-0748-B905-E15C42512319}"/>
              </a:ext>
            </a:extLst>
          </p:cNvPr>
          <p:cNvSpPr>
            <a:spLocks noGrp="1"/>
          </p:cNvSpPr>
          <p:nvPr>
            <p:ph type="title"/>
          </p:nvPr>
        </p:nvSpPr>
        <p:spPr>
          <a:xfrm>
            <a:off x="868680" y="405575"/>
            <a:ext cx="5001768" cy="1371600"/>
          </a:xfrm>
        </p:spPr>
        <p:txBody>
          <a:bodyPr vert="horz" lIns="91440" tIns="45720" rIns="91440" bIns="45720" rtlCol="0" anchor="ctr">
            <a:normAutofit/>
          </a:bodyPr>
          <a:lstStyle/>
          <a:p>
            <a:r>
              <a:rPr lang="en-US" sz="3600"/>
              <a:t>RTOG 0630 Results</a:t>
            </a:r>
          </a:p>
        </p:txBody>
      </p:sp>
      <p:sp>
        <p:nvSpPr>
          <p:cNvPr id="26" name="Rectangle 25">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27">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4" y="1071836"/>
            <a:ext cx="1021458"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screenshot of a cell phone&#10;&#10;Description automatically generated">
            <a:extLst>
              <a:ext uri="{FF2B5EF4-FFF2-40B4-BE49-F238E27FC236}">
                <a16:creationId xmlns:a16="http://schemas.microsoft.com/office/drawing/2014/main" id="{A33299BE-7F93-1C4D-90C0-ED0F16ADC4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915" y="2091095"/>
            <a:ext cx="4035821" cy="4206240"/>
          </a:xfrm>
          <a:prstGeom prst="rect">
            <a:avLst/>
          </a:prstGeom>
        </p:spPr>
      </p:pic>
      <p:pic>
        <p:nvPicPr>
          <p:cNvPr id="13" name="Content Placeholder 7" descr="A close up of a map&#10;&#10;Description automatically generated">
            <a:extLst>
              <a:ext uri="{FF2B5EF4-FFF2-40B4-BE49-F238E27FC236}">
                <a16:creationId xmlns:a16="http://schemas.microsoft.com/office/drawing/2014/main" id="{157CAFB8-AEF5-614D-978E-D488F2971753}"/>
              </a:ext>
            </a:extLst>
          </p:cNvPr>
          <p:cNvPicPr>
            <a:picLocks noChangeAspect="1"/>
          </p:cNvPicPr>
          <p:nvPr/>
        </p:nvPicPr>
        <p:blipFill rotWithShape="1">
          <a:blip r:embed="rId4">
            <a:extLst>
              <a:ext uri="{28A0092B-C50C-407E-A947-70E740481C1C}">
                <a14:useLocalDpi xmlns:a14="http://schemas.microsoft.com/office/drawing/2010/main" val="0"/>
              </a:ext>
            </a:extLst>
          </a:blip>
          <a:srcRect l="6299" b="3193"/>
          <a:stretch/>
        </p:blipFill>
        <p:spPr>
          <a:xfrm>
            <a:off x="6317378" y="2086081"/>
            <a:ext cx="5219596" cy="4206240"/>
          </a:xfrm>
          <a:prstGeom prst="rect">
            <a:avLst/>
          </a:prstGeom>
        </p:spPr>
      </p:pic>
    </p:spTree>
    <p:extLst>
      <p:ext uri="{BB962C8B-B14F-4D97-AF65-F5344CB8AC3E}">
        <p14:creationId xmlns:p14="http://schemas.microsoft.com/office/powerpoint/2010/main" val="2423860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BD34F-4CEB-0A42-9ADD-1E1DA34EA7E0}"/>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2E849FD1-7B95-3140-8DA7-9CE378869AF2}"/>
              </a:ext>
            </a:extLst>
          </p:cNvPr>
          <p:cNvSpPr>
            <a:spLocks noGrp="1"/>
          </p:cNvSpPr>
          <p:nvPr>
            <p:ph idx="1"/>
          </p:nvPr>
        </p:nvSpPr>
        <p:spPr/>
        <p:txBody>
          <a:bodyPr/>
          <a:lstStyle/>
          <a:p>
            <a:r>
              <a:rPr lang="en-US" dirty="0"/>
              <a:t>Review MRI Simulation in Sarcoma</a:t>
            </a:r>
          </a:p>
          <a:p>
            <a:r>
              <a:rPr lang="en-US" dirty="0"/>
              <a:t>Review chemoradiotherapy and ‘modified </a:t>
            </a:r>
            <a:r>
              <a:rPr lang="en-US" dirty="0" err="1"/>
              <a:t>Eiber</a:t>
            </a:r>
            <a:r>
              <a:rPr lang="en-US" dirty="0"/>
              <a:t> protocol’ in extremity soft tissue sarcoma</a:t>
            </a:r>
          </a:p>
        </p:txBody>
      </p:sp>
    </p:spTree>
    <p:extLst>
      <p:ext uri="{BB962C8B-B14F-4D97-AF65-F5344CB8AC3E}">
        <p14:creationId xmlns:p14="http://schemas.microsoft.com/office/powerpoint/2010/main" val="718482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5719BB-48A7-4AF4-BB91-DC82E0DF7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10973A55-5440-4A99-B526-B5812E462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A9682493-588A-4D52-98F6-FBBD80C07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80AC15D-7AAA-CE45-A0F5-271D8ADDED7B}"/>
              </a:ext>
            </a:extLst>
          </p:cNvPr>
          <p:cNvSpPr>
            <a:spLocks noGrp="1"/>
          </p:cNvSpPr>
          <p:nvPr>
            <p:ph type="title"/>
          </p:nvPr>
        </p:nvSpPr>
        <p:spPr>
          <a:xfrm>
            <a:off x="438913" y="859536"/>
            <a:ext cx="4832802" cy="1170432"/>
          </a:xfrm>
        </p:spPr>
        <p:txBody>
          <a:bodyPr anchor="b">
            <a:normAutofit/>
          </a:bodyPr>
          <a:lstStyle/>
          <a:p>
            <a:r>
              <a:rPr lang="en-US" sz="3400"/>
              <a:t>RTOG 0630 and NCIC SR2 Comparisons</a:t>
            </a:r>
          </a:p>
        </p:txBody>
      </p:sp>
      <p:sp>
        <p:nvSpPr>
          <p:cNvPr id="16" name="Rectangle 15">
            <a:extLst>
              <a:ext uri="{FF2B5EF4-FFF2-40B4-BE49-F238E27FC236}">
                <a16:creationId xmlns:a16="http://schemas.microsoft.com/office/drawing/2014/main" id="{FBEC5A7A-ADE4-48D9-B89C-2BA1C9110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3236"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92" y="2185062"/>
            <a:ext cx="49377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7189781-3A14-404B-BEA2-8016ADC4C4C1}"/>
              </a:ext>
            </a:extLst>
          </p:cNvPr>
          <p:cNvSpPr>
            <a:spLocks noGrp="1"/>
          </p:cNvSpPr>
          <p:nvPr>
            <p:ph idx="1"/>
          </p:nvPr>
        </p:nvSpPr>
        <p:spPr>
          <a:xfrm>
            <a:off x="438912" y="2512611"/>
            <a:ext cx="4832803" cy="3664351"/>
          </a:xfrm>
        </p:spPr>
        <p:txBody>
          <a:bodyPr>
            <a:normAutofit/>
          </a:bodyPr>
          <a:lstStyle/>
          <a:p>
            <a:r>
              <a:rPr lang="en-US" sz="1800" dirty="0"/>
              <a:t>57 of 79 patients were compared at the same 2 year late toxicity endpoint as in SR2</a:t>
            </a:r>
          </a:p>
          <a:p>
            <a:r>
              <a:rPr lang="en-US" sz="1800" dirty="0"/>
              <a:t>6/57 (10.5%) had ≥G2 late toxicities in 0630 compared to 27/73 (37%) in SR2 (P&lt;0.001)</a:t>
            </a:r>
          </a:p>
          <a:p>
            <a:r>
              <a:rPr lang="en-US" sz="1800" dirty="0"/>
              <a:t>SR2 LC5 = </a:t>
            </a:r>
            <a:r>
              <a:rPr lang="en-US" sz="1800" b="1" dirty="0"/>
              <a:t>93%</a:t>
            </a:r>
            <a:r>
              <a:rPr lang="en-US" sz="1800" dirty="0"/>
              <a:t> vs 0630 LC4 = </a:t>
            </a:r>
            <a:r>
              <a:rPr lang="en-US" sz="1800" b="1" dirty="0"/>
              <a:t>93%</a:t>
            </a:r>
          </a:p>
        </p:txBody>
      </p:sp>
      <p:pic>
        <p:nvPicPr>
          <p:cNvPr id="4" name="Content Placeholder 7" descr="A close up of a map&#10;&#10;Description automatically generated">
            <a:extLst>
              <a:ext uri="{FF2B5EF4-FFF2-40B4-BE49-F238E27FC236}">
                <a16:creationId xmlns:a16="http://schemas.microsoft.com/office/drawing/2014/main" id="{6708FB63-03A5-3546-89FD-9EC3F9440627}"/>
              </a:ext>
            </a:extLst>
          </p:cNvPr>
          <p:cNvPicPr>
            <a:picLocks noChangeAspect="1"/>
          </p:cNvPicPr>
          <p:nvPr/>
        </p:nvPicPr>
        <p:blipFill rotWithShape="1">
          <a:blip r:embed="rId3">
            <a:extLst>
              <a:ext uri="{28A0092B-C50C-407E-A947-70E740481C1C}">
                <a14:useLocalDpi xmlns:a14="http://schemas.microsoft.com/office/drawing/2010/main" val="0"/>
              </a:ext>
            </a:extLst>
          </a:blip>
          <a:srcRect l="6299" b="3193"/>
          <a:stretch/>
        </p:blipFill>
        <p:spPr>
          <a:xfrm>
            <a:off x="7487678" y="517600"/>
            <a:ext cx="3404084" cy="2743200"/>
          </a:xfrm>
          <a:prstGeom prst="rect">
            <a:avLst/>
          </a:prstGeom>
        </p:spPr>
      </p:pic>
      <p:pic>
        <p:nvPicPr>
          <p:cNvPr id="5" name="Content Placeholder 8" descr="A screenshot of a cell phone&#10;&#10;Description automatically generated">
            <a:extLst>
              <a:ext uri="{FF2B5EF4-FFF2-40B4-BE49-F238E27FC236}">
                <a16:creationId xmlns:a16="http://schemas.microsoft.com/office/drawing/2014/main" id="{95CC476C-6C5F-9E4E-82B2-2B012209D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1182" y="3429000"/>
            <a:ext cx="4337075" cy="2743200"/>
          </a:xfrm>
          <a:prstGeom prst="rect">
            <a:avLst/>
          </a:prstGeom>
        </p:spPr>
      </p:pic>
    </p:spTree>
    <p:extLst>
      <p:ext uri="{BB962C8B-B14F-4D97-AF65-F5344CB8AC3E}">
        <p14:creationId xmlns:p14="http://schemas.microsoft.com/office/powerpoint/2010/main" val="249940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AAC14-DAE9-F441-BC6C-6C83B5D2D5AD}"/>
              </a:ext>
            </a:extLst>
          </p:cNvPr>
          <p:cNvSpPr>
            <a:spLocks noGrp="1"/>
          </p:cNvSpPr>
          <p:nvPr>
            <p:ph type="title"/>
          </p:nvPr>
        </p:nvSpPr>
        <p:spPr/>
        <p:txBody>
          <a:bodyPr/>
          <a:lstStyle/>
          <a:p>
            <a:r>
              <a:rPr lang="en-US" dirty="0"/>
              <a:t>RTOG 0630 Conclusions:</a:t>
            </a:r>
          </a:p>
        </p:txBody>
      </p:sp>
      <p:sp>
        <p:nvSpPr>
          <p:cNvPr id="3" name="Content Placeholder 2">
            <a:extLst>
              <a:ext uri="{FF2B5EF4-FFF2-40B4-BE49-F238E27FC236}">
                <a16:creationId xmlns:a16="http://schemas.microsoft.com/office/drawing/2014/main" id="{33FCDE69-1627-614B-B380-BB9BE0CB5978}"/>
              </a:ext>
            </a:extLst>
          </p:cNvPr>
          <p:cNvSpPr>
            <a:spLocks noGrp="1"/>
          </p:cNvSpPr>
          <p:nvPr>
            <p:ph idx="1"/>
          </p:nvPr>
        </p:nvSpPr>
        <p:spPr/>
        <p:txBody>
          <a:bodyPr/>
          <a:lstStyle/>
          <a:p>
            <a:r>
              <a:rPr lang="en-US" dirty="0"/>
              <a:t>Smaller field sizes enabled by IGRT contribute to </a:t>
            </a:r>
          </a:p>
          <a:p>
            <a:pPr lvl="1"/>
            <a:r>
              <a:rPr lang="en-US" dirty="0"/>
              <a:t>Less late toxicity</a:t>
            </a:r>
          </a:p>
          <a:p>
            <a:pPr lvl="1"/>
            <a:r>
              <a:rPr lang="en-US" dirty="0"/>
              <a:t>Similar local control</a:t>
            </a:r>
          </a:p>
        </p:txBody>
      </p:sp>
    </p:spTree>
    <p:extLst>
      <p:ext uri="{BB962C8B-B14F-4D97-AF65-F5344CB8AC3E}">
        <p14:creationId xmlns:p14="http://schemas.microsoft.com/office/powerpoint/2010/main" val="2280683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062E3-12DA-2246-AFEC-89DB6E1C4C62}"/>
              </a:ext>
            </a:extLst>
          </p:cNvPr>
          <p:cNvSpPr>
            <a:spLocks noGrp="1"/>
          </p:cNvSpPr>
          <p:nvPr>
            <p:ph type="title"/>
          </p:nvPr>
        </p:nvSpPr>
        <p:spPr/>
        <p:txBody>
          <a:bodyPr/>
          <a:lstStyle/>
          <a:p>
            <a:r>
              <a:rPr lang="en-US" dirty="0"/>
              <a:t>Workflow for PTV Creation</a:t>
            </a:r>
          </a:p>
        </p:txBody>
      </p:sp>
      <p:graphicFrame>
        <p:nvGraphicFramePr>
          <p:cNvPr id="5" name="Diagram 4">
            <a:extLst>
              <a:ext uri="{FF2B5EF4-FFF2-40B4-BE49-F238E27FC236}">
                <a16:creationId xmlns:a16="http://schemas.microsoft.com/office/drawing/2014/main" id="{CA5F855E-FD37-FB4E-BE05-85D5D565FC37}"/>
              </a:ext>
            </a:extLst>
          </p:cNvPr>
          <p:cNvGraphicFramePr/>
          <p:nvPr>
            <p:extLst>
              <p:ext uri="{D42A27DB-BD31-4B8C-83A1-F6EECF244321}">
                <p14:modId xmlns:p14="http://schemas.microsoft.com/office/powerpoint/2010/main" val="3006673871"/>
              </p:ext>
            </p:extLst>
          </p:nvPr>
        </p:nvGraphicFramePr>
        <p:xfrm>
          <a:off x="2553730" y="238554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a:extLst>
              <a:ext uri="{FF2B5EF4-FFF2-40B4-BE49-F238E27FC236}">
                <a16:creationId xmlns:a16="http://schemas.microsoft.com/office/drawing/2014/main" id="{C3347298-4A4D-CF4F-B062-884E86157C50}"/>
              </a:ext>
            </a:extLst>
          </p:cNvPr>
          <p:cNvGrpSpPr/>
          <p:nvPr/>
        </p:nvGrpSpPr>
        <p:grpSpPr>
          <a:xfrm>
            <a:off x="6439931" y="3917478"/>
            <a:ext cx="1285731" cy="1000125"/>
            <a:chOff x="3289035" y="1531312"/>
            <a:chExt cx="1285731" cy="1000125"/>
          </a:xfrm>
        </p:grpSpPr>
        <p:sp>
          <p:nvSpPr>
            <p:cNvPr id="7" name="Rectangle 6">
              <a:extLst>
                <a:ext uri="{FF2B5EF4-FFF2-40B4-BE49-F238E27FC236}">
                  <a16:creationId xmlns:a16="http://schemas.microsoft.com/office/drawing/2014/main" id="{B7F1FAE2-F256-BD41-A2FC-6EAB8CD161C7}"/>
                </a:ext>
              </a:extLst>
            </p:cNvPr>
            <p:cNvSpPr/>
            <p:nvPr/>
          </p:nvSpPr>
          <p:spPr>
            <a:xfrm>
              <a:off x="3289035" y="1531312"/>
              <a:ext cx="1285731" cy="10001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TextBox 7">
              <a:extLst>
                <a:ext uri="{FF2B5EF4-FFF2-40B4-BE49-F238E27FC236}">
                  <a16:creationId xmlns:a16="http://schemas.microsoft.com/office/drawing/2014/main" id="{210870E3-F15E-8F42-8CF6-A51EE183DE69}"/>
                </a:ext>
              </a:extLst>
            </p:cNvPr>
            <p:cNvSpPr txBox="1"/>
            <p:nvPr/>
          </p:nvSpPr>
          <p:spPr>
            <a:xfrm>
              <a:off x="3289035" y="1531312"/>
              <a:ext cx="1285731" cy="10001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2390" tIns="72390" rIns="72390" bIns="72390" numCol="1" spcCol="1270" anchor="ctr" anchorCtr="0">
              <a:noAutofit/>
            </a:bodyPr>
            <a:lstStyle/>
            <a:p>
              <a:pPr marL="114300" lvl="1" indent="-114300" defTabSz="666750">
                <a:lnSpc>
                  <a:spcPct val="90000"/>
                </a:lnSpc>
                <a:spcBef>
                  <a:spcPct val="0"/>
                </a:spcBef>
                <a:spcAft>
                  <a:spcPct val="15000"/>
                </a:spcAft>
                <a:buChar char="•"/>
              </a:pPr>
              <a:r>
                <a:rPr lang="en-US" sz="1500" dirty="0"/>
                <a:t>Reduction based on RTOG 0630</a:t>
              </a:r>
            </a:p>
          </p:txBody>
        </p:sp>
      </p:grpSp>
      <p:grpSp>
        <p:nvGrpSpPr>
          <p:cNvPr id="9" name="Group 8">
            <a:extLst>
              <a:ext uri="{FF2B5EF4-FFF2-40B4-BE49-F238E27FC236}">
                <a16:creationId xmlns:a16="http://schemas.microsoft.com/office/drawing/2014/main" id="{0F4D6D87-FA73-CE48-A82C-937379F09B00}"/>
              </a:ext>
            </a:extLst>
          </p:cNvPr>
          <p:cNvGrpSpPr/>
          <p:nvPr/>
        </p:nvGrpSpPr>
        <p:grpSpPr>
          <a:xfrm>
            <a:off x="7887731" y="5331941"/>
            <a:ext cx="1285731" cy="1000125"/>
            <a:chOff x="4754732" y="2921326"/>
            <a:chExt cx="1285731" cy="1000125"/>
          </a:xfrm>
        </p:grpSpPr>
        <p:sp>
          <p:nvSpPr>
            <p:cNvPr id="10" name="Rectangle 9">
              <a:extLst>
                <a:ext uri="{FF2B5EF4-FFF2-40B4-BE49-F238E27FC236}">
                  <a16:creationId xmlns:a16="http://schemas.microsoft.com/office/drawing/2014/main" id="{A99ED67A-5D43-1744-A616-AC70A3D46338}"/>
                </a:ext>
              </a:extLst>
            </p:cNvPr>
            <p:cNvSpPr/>
            <p:nvPr/>
          </p:nvSpPr>
          <p:spPr>
            <a:xfrm>
              <a:off x="4754732" y="2921326"/>
              <a:ext cx="1285731" cy="10001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TextBox 10">
              <a:extLst>
                <a:ext uri="{FF2B5EF4-FFF2-40B4-BE49-F238E27FC236}">
                  <a16:creationId xmlns:a16="http://schemas.microsoft.com/office/drawing/2014/main" id="{8C3B378C-793B-CA47-93EC-E7BC0E594D20}"/>
                </a:ext>
              </a:extLst>
            </p:cNvPr>
            <p:cNvSpPr txBox="1"/>
            <p:nvPr/>
          </p:nvSpPr>
          <p:spPr>
            <a:xfrm>
              <a:off x="4754732" y="2921326"/>
              <a:ext cx="1285731" cy="10001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2390" tIns="72390" rIns="72390" bIns="72390" numCol="1" spcCol="1270" anchor="ctr" anchorCtr="0">
              <a:noAutofit/>
            </a:bodyPr>
            <a:lstStyle/>
            <a:p>
              <a:pPr marL="114300" lvl="1" indent="-114300" defTabSz="666750">
                <a:lnSpc>
                  <a:spcPct val="90000"/>
                </a:lnSpc>
                <a:spcBef>
                  <a:spcPct val="0"/>
                </a:spcBef>
                <a:spcAft>
                  <a:spcPct val="15000"/>
                </a:spcAft>
                <a:buChar char="•"/>
              </a:pPr>
              <a:r>
                <a:rPr lang="en-US" sz="1500" dirty="0"/>
                <a:t>Reduction based on setup, IGRT</a:t>
              </a:r>
            </a:p>
          </p:txBody>
        </p:sp>
      </p:grpSp>
      <p:grpSp>
        <p:nvGrpSpPr>
          <p:cNvPr id="12" name="Group 11">
            <a:extLst>
              <a:ext uri="{FF2B5EF4-FFF2-40B4-BE49-F238E27FC236}">
                <a16:creationId xmlns:a16="http://schemas.microsoft.com/office/drawing/2014/main" id="{574AFC4D-9478-224B-9706-1CFC2FA96B71}"/>
              </a:ext>
            </a:extLst>
          </p:cNvPr>
          <p:cNvGrpSpPr/>
          <p:nvPr/>
        </p:nvGrpSpPr>
        <p:grpSpPr>
          <a:xfrm>
            <a:off x="4983800" y="2512541"/>
            <a:ext cx="1285731" cy="1000125"/>
            <a:chOff x="3289035" y="1531312"/>
            <a:chExt cx="1285731" cy="1000125"/>
          </a:xfrm>
        </p:grpSpPr>
        <p:sp>
          <p:nvSpPr>
            <p:cNvPr id="13" name="Rectangle 12">
              <a:extLst>
                <a:ext uri="{FF2B5EF4-FFF2-40B4-BE49-F238E27FC236}">
                  <a16:creationId xmlns:a16="http://schemas.microsoft.com/office/drawing/2014/main" id="{31406D25-056D-D04D-9E57-6745FE0B5919}"/>
                </a:ext>
              </a:extLst>
            </p:cNvPr>
            <p:cNvSpPr/>
            <p:nvPr/>
          </p:nvSpPr>
          <p:spPr>
            <a:xfrm>
              <a:off x="3289035" y="1531312"/>
              <a:ext cx="1285731" cy="10001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TextBox 13">
              <a:extLst>
                <a:ext uri="{FF2B5EF4-FFF2-40B4-BE49-F238E27FC236}">
                  <a16:creationId xmlns:a16="http://schemas.microsoft.com/office/drawing/2014/main" id="{F4066C9D-407E-7F4A-9846-35E3B5C56121}"/>
                </a:ext>
              </a:extLst>
            </p:cNvPr>
            <p:cNvSpPr txBox="1"/>
            <p:nvPr/>
          </p:nvSpPr>
          <p:spPr>
            <a:xfrm>
              <a:off x="3289035" y="1531312"/>
              <a:ext cx="1285731" cy="10001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2390" tIns="72390" rIns="72390" bIns="72390" numCol="1" spcCol="1270" anchor="ctr" anchorCtr="0">
              <a:noAutofit/>
            </a:bodyPr>
            <a:lstStyle/>
            <a:p>
              <a:pPr marL="114300" lvl="1" indent="-114300" defTabSz="666750">
                <a:lnSpc>
                  <a:spcPct val="90000"/>
                </a:lnSpc>
                <a:spcBef>
                  <a:spcPct val="0"/>
                </a:spcBef>
                <a:spcAft>
                  <a:spcPct val="15000"/>
                </a:spcAft>
                <a:buChar char="•"/>
              </a:pPr>
              <a:r>
                <a:rPr lang="en-US" sz="1500" dirty="0"/>
                <a:t>Can we make this more accurate?</a:t>
              </a:r>
            </a:p>
          </p:txBody>
        </p:sp>
      </p:grpSp>
    </p:spTree>
    <p:extLst>
      <p:ext uri="{BB962C8B-B14F-4D97-AF65-F5344CB8AC3E}">
        <p14:creationId xmlns:p14="http://schemas.microsoft.com/office/powerpoint/2010/main" val="232746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E71B1-E601-BE46-A8B5-99253CFD09B8}"/>
              </a:ext>
            </a:extLst>
          </p:cNvPr>
          <p:cNvSpPr>
            <a:spLocks noGrp="1"/>
          </p:cNvSpPr>
          <p:nvPr>
            <p:ph type="title"/>
          </p:nvPr>
        </p:nvSpPr>
        <p:spPr/>
        <p:txBody>
          <a:bodyPr/>
          <a:lstStyle/>
          <a:p>
            <a:r>
              <a:rPr lang="en-US" dirty="0"/>
              <a:t>GTV Delineation</a:t>
            </a:r>
          </a:p>
        </p:txBody>
      </p:sp>
      <p:sp>
        <p:nvSpPr>
          <p:cNvPr id="5" name="Content Placeholder 4">
            <a:extLst>
              <a:ext uri="{FF2B5EF4-FFF2-40B4-BE49-F238E27FC236}">
                <a16:creationId xmlns:a16="http://schemas.microsoft.com/office/drawing/2014/main" id="{2DFC7646-8E20-1D49-B1A3-D4BCAEDB4F2C}"/>
              </a:ext>
            </a:extLst>
          </p:cNvPr>
          <p:cNvSpPr>
            <a:spLocks noGrp="1"/>
          </p:cNvSpPr>
          <p:nvPr>
            <p:ph idx="1"/>
          </p:nvPr>
        </p:nvSpPr>
        <p:spPr/>
        <p:txBody>
          <a:bodyPr/>
          <a:lstStyle/>
          <a:p>
            <a:r>
              <a:rPr lang="en-US" dirty="0"/>
              <a:t>CT sim alone not enough for disease delineation given soft tissue nature</a:t>
            </a:r>
          </a:p>
          <a:p>
            <a:r>
              <a:rPr lang="en-US" dirty="0"/>
              <a:t>MRI shows limits of sarcoma involvement much more accurately</a:t>
            </a:r>
          </a:p>
          <a:p>
            <a:r>
              <a:rPr lang="en-US" dirty="0"/>
              <a:t>Errors in GTV delineation are introduced from registration of diagnostic scans to simulation scans </a:t>
            </a:r>
          </a:p>
        </p:txBody>
      </p:sp>
      <p:sp>
        <p:nvSpPr>
          <p:cNvPr id="6" name="TextBox 5">
            <a:extLst>
              <a:ext uri="{FF2B5EF4-FFF2-40B4-BE49-F238E27FC236}">
                <a16:creationId xmlns:a16="http://schemas.microsoft.com/office/drawing/2014/main" id="{F69CF755-92D7-744B-81E2-3A66C82456F6}"/>
              </a:ext>
            </a:extLst>
          </p:cNvPr>
          <p:cNvSpPr txBox="1"/>
          <p:nvPr/>
        </p:nvSpPr>
        <p:spPr>
          <a:xfrm>
            <a:off x="8229600" y="6477000"/>
            <a:ext cx="2590800" cy="553998"/>
          </a:xfrm>
          <a:prstGeom prst="rect">
            <a:avLst/>
          </a:prstGeom>
          <a:noFill/>
        </p:spPr>
        <p:txBody>
          <a:bodyPr wrap="square" rtlCol="0">
            <a:spAutoFit/>
          </a:bodyPr>
          <a:lstStyle/>
          <a:p>
            <a:r>
              <a:rPr lang="en-US" sz="1000" dirty="0"/>
              <a:t>Vickers et al., BJR </a:t>
            </a:r>
            <a:r>
              <a:rPr lang="en-CA" sz="1000" dirty="0"/>
              <a:t>2019; 1: 20180022.</a:t>
            </a:r>
          </a:p>
          <a:p>
            <a:r>
              <a:rPr lang="en-CA" sz="1000" dirty="0" err="1"/>
              <a:t>Kransdorf</a:t>
            </a:r>
            <a:r>
              <a:rPr lang="en-CA" sz="1000" dirty="0"/>
              <a:t> et al., AJR 2000;175: 575-587</a:t>
            </a:r>
          </a:p>
          <a:p>
            <a:endParaRPr lang="en-US" sz="1000" dirty="0"/>
          </a:p>
        </p:txBody>
      </p:sp>
    </p:spTree>
    <p:extLst>
      <p:ext uri="{BB962C8B-B14F-4D97-AF65-F5344CB8AC3E}">
        <p14:creationId xmlns:p14="http://schemas.microsoft.com/office/powerpoint/2010/main" val="3587140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Rectangle 17">
            <a:extLst>
              <a:ext uri="{FF2B5EF4-FFF2-40B4-BE49-F238E27FC236}">
                <a16:creationId xmlns:a16="http://schemas.microsoft.com/office/drawing/2014/main" id="{18F923FF-DD0C-4FD3-A1B4-68DFA511C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86AD5-8CC5-5C49-B44C-27840A2A3D44}"/>
              </a:ext>
            </a:extLst>
          </p:cNvPr>
          <p:cNvSpPr>
            <a:spLocks noGrp="1"/>
          </p:cNvSpPr>
          <p:nvPr>
            <p:ph type="title"/>
          </p:nvPr>
        </p:nvSpPr>
        <p:spPr>
          <a:xfrm>
            <a:off x="359172" y="1144769"/>
            <a:ext cx="3724217" cy="2896432"/>
          </a:xfrm>
        </p:spPr>
        <p:txBody>
          <a:bodyPr vert="horz" lIns="91440" tIns="45720" rIns="91440" bIns="45720" rtlCol="0" anchor="b">
            <a:normAutofit/>
          </a:bodyPr>
          <a:lstStyle/>
          <a:p>
            <a:r>
              <a:rPr lang="en-US" dirty="0"/>
              <a:t>Sarcoma Imaging</a:t>
            </a:r>
          </a:p>
        </p:txBody>
      </p:sp>
      <p:sp>
        <p:nvSpPr>
          <p:cNvPr id="20" name="Rectangle 19">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8249"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0E63AB6-D945-D642-8CBD-7DAF5E3EE528}"/>
              </a:ext>
            </a:extLst>
          </p:cNvPr>
          <p:cNvPicPr>
            <a:picLocks noChangeAspect="1"/>
          </p:cNvPicPr>
          <p:nvPr/>
        </p:nvPicPr>
        <p:blipFill rotWithShape="1">
          <a:blip r:embed="rId3"/>
          <a:srcRect l="11598" t="24801" r="70402" b="16882"/>
          <a:stretch/>
        </p:blipFill>
        <p:spPr bwMode="auto">
          <a:xfrm>
            <a:off x="4765587" y="379158"/>
            <a:ext cx="3197016" cy="2926079"/>
          </a:xfrm>
          <a:prstGeom prst="rect">
            <a:avLst/>
          </a:prstGeom>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0FDB6FBC-BDEE-B243-9D6C-CCB57CB76607}"/>
              </a:ext>
            </a:extLst>
          </p:cNvPr>
          <p:cNvPicPr>
            <a:picLocks noChangeAspect="1"/>
          </p:cNvPicPr>
          <p:nvPr/>
        </p:nvPicPr>
        <p:blipFill rotWithShape="1">
          <a:blip r:embed="rId4"/>
          <a:srcRect l="11308" t="20895" r="69477" b="14191"/>
          <a:stretch/>
        </p:blipFill>
        <p:spPr bwMode="auto">
          <a:xfrm>
            <a:off x="8616849" y="379158"/>
            <a:ext cx="3065981" cy="2926080"/>
          </a:xfrm>
          <a:prstGeom prst="rect">
            <a:avLst/>
          </a:prstGeom>
          <a:extLst>
            <a:ext uri="{53640926-AAD7-44D8-BBD7-CCE9431645EC}">
              <a14:shadowObscured xmlns:a14="http://schemas.microsoft.com/office/drawing/2010/main"/>
            </a:ext>
          </a:extLst>
        </p:spPr>
      </p:pic>
      <p:sp>
        <p:nvSpPr>
          <p:cNvPr id="22" name="Rectangle 21">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171" y="4177748"/>
            <a:ext cx="3706859"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437B434-2E75-B44D-9E53-383D79A96BBB}"/>
              </a:ext>
            </a:extLst>
          </p:cNvPr>
          <p:cNvPicPr>
            <a:picLocks noChangeAspect="1"/>
          </p:cNvPicPr>
          <p:nvPr/>
        </p:nvPicPr>
        <p:blipFill rotWithShape="1">
          <a:blip r:embed="rId5"/>
          <a:srcRect l="9728" t="19569" r="68495" b="12108"/>
          <a:stretch/>
        </p:blipFill>
        <p:spPr bwMode="auto">
          <a:xfrm>
            <a:off x="4713392" y="3423288"/>
            <a:ext cx="3301405" cy="2926081"/>
          </a:xfrm>
          <a:prstGeom prst="rect">
            <a:avLst/>
          </a:prstGeom>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96C94D3D-2463-624B-90D6-8D1C29A1F6EF}"/>
              </a:ext>
            </a:extLst>
          </p:cNvPr>
          <p:cNvPicPr>
            <a:picLocks noChangeAspect="1"/>
          </p:cNvPicPr>
          <p:nvPr/>
        </p:nvPicPr>
        <p:blipFill rotWithShape="1">
          <a:blip r:embed="rId6"/>
          <a:srcRect l="10912" t="21611" r="68403" b="13487"/>
          <a:stretch/>
        </p:blipFill>
        <p:spPr bwMode="auto">
          <a:xfrm>
            <a:off x="8497705" y="3423290"/>
            <a:ext cx="3301144" cy="2926080"/>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1752520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5DEC2-3179-A944-9F7B-DF4D793CD5E5}"/>
              </a:ext>
            </a:extLst>
          </p:cNvPr>
          <p:cNvSpPr>
            <a:spLocks noGrp="1"/>
          </p:cNvSpPr>
          <p:nvPr>
            <p:ph type="title"/>
          </p:nvPr>
        </p:nvSpPr>
        <p:spPr/>
        <p:txBody>
          <a:bodyPr>
            <a:normAutofit fontScale="90000"/>
          </a:bodyPr>
          <a:lstStyle/>
          <a:p>
            <a:r>
              <a:rPr lang="en-US" dirty="0"/>
              <a:t>Diagnostic to Simulation Registration Errors</a:t>
            </a:r>
          </a:p>
        </p:txBody>
      </p:sp>
      <p:sp>
        <p:nvSpPr>
          <p:cNvPr id="3" name="Content Placeholder 2">
            <a:extLst>
              <a:ext uri="{FF2B5EF4-FFF2-40B4-BE49-F238E27FC236}">
                <a16:creationId xmlns:a16="http://schemas.microsoft.com/office/drawing/2014/main" id="{4253ADAF-083E-3140-B872-03284E71E37B}"/>
              </a:ext>
            </a:extLst>
          </p:cNvPr>
          <p:cNvSpPr>
            <a:spLocks noGrp="1"/>
          </p:cNvSpPr>
          <p:nvPr>
            <p:ph idx="1"/>
          </p:nvPr>
        </p:nvSpPr>
        <p:spPr/>
        <p:txBody>
          <a:bodyPr/>
          <a:lstStyle/>
          <a:p>
            <a:r>
              <a:rPr lang="en-US" dirty="0"/>
              <a:t>Time delay from diagnostic imaging to simulation imaging</a:t>
            </a:r>
          </a:p>
          <a:p>
            <a:pPr lvl="1"/>
            <a:r>
              <a:rPr lang="en-US" dirty="0"/>
              <a:t>Can be upwards of month or more time interval, where tumor has opportunity to grow and invade and may result in </a:t>
            </a:r>
            <a:r>
              <a:rPr lang="en-US" dirty="0" err="1"/>
              <a:t>undercontouring</a:t>
            </a:r>
            <a:r>
              <a:rPr lang="en-US" dirty="0"/>
              <a:t> of tumor</a:t>
            </a:r>
          </a:p>
          <a:p>
            <a:r>
              <a:rPr lang="en-US" dirty="0"/>
              <a:t>Diagnostic positioning varies greatly from treatment positioning</a:t>
            </a:r>
          </a:p>
          <a:p>
            <a:pPr lvl="1"/>
            <a:r>
              <a:rPr lang="en-US" dirty="0"/>
              <a:t>Extremities by nature, have large degrees of freedom of movement due to joints</a:t>
            </a:r>
          </a:p>
          <a:p>
            <a:pPr lvl="1"/>
            <a:r>
              <a:rPr lang="en-US" dirty="0"/>
              <a:t>Even if external contours are similar, muscle (and therefore sarcoma) positioning vary and therefore are not reliable</a:t>
            </a:r>
          </a:p>
        </p:txBody>
      </p:sp>
    </p:spTree>
    <p:extLst>
      <p:ext uri="{BB962C8B-B14F-4D97-AF65-F5344CB8AC3E}">
        <p14:creationId xmlns:p14="http://schemas.microsoft.com/office/powerpoint/2010/main" val="99050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5BA49487-3FDB-4FB7-9D50-2B4F9454D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9" name="Rectangle 48">
            <a:extLst>
              <a:ext uri="{FF2B5EF4-FFF2-40B4-BE49-F238E27FC236}">
                <a16:creationId xmlns:a16="http://schemas.microsoft.com/office/drawing/2014/main" id="{1C938212-FA12-4FF1-87C8-ACDE99D0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indoor, laying&#10;&#10;Description automatically generated">
            <a:extLst>
              <a:ext uri="{FF2B5EF4-FFF2-40B4-BE49-F238E27FC236}">
                <a16:creationId xmlns:a16="http://schemas.microsoft.com/office/drawing/2014/main" id="{E0669BCF-29CD-8A4D-BC40-3DFDA3D8605A}"/>
              </a:ext>
            </a:extLst>
          </p:cNvPr>
          <p:cNvPicPr>
            <a:picLocks noChangeAspect="1"/>
          </p:cNvPicPr>
          <p:nvPr/>
        </p:nvPicPr>
        <p:blipFill rotWithShape="1">
          <a:blip r:embed="rId3">
            <a:extLst>
              <a:ext uri="{28A0092B-C50C-407E-A947-70E740481C1C}">
                <a14:useLocalDpi xmlns:a14="http://schemas.microsoft.com/office/drawing/2010/main" val="0"/>
              </a:ext>
            </a:extLst>
          </a:blip>
          <a:srcRect l="7381" r="12175" b="2"/>
          <a:stretch/>
        </p:blipFill>
        <p:spPr>
          <a:xfrm>
            <a:off x="554415" y="386723"/>
            <a:ext cx="3584448" cy="3598009"/>
          </a:xfrm>
          <a:prstGeom prst="rect">
            <a:avLst/>
          </a:prstGeom>
        </p:spPr>
      </p:pic>
      <p:pic>
        <p:nvPicPr>
          <p:cNvPr id="14" name="Picture 13" descr="A picture containing indoor, person, wall&#10;&#10;Description automatically generated">
            <a:extLst>
              <a:ext uri="{FF2B5EF4-FFF2-40B4-BE49-F238E27FC236}">
                <a16:creationId xmlns:a16="http://schemas.microsoft.com/office/drawing/2014/main" id="{0160CA13-C603-8A4D-941D-A809C5E55D53}"/>
              </a:ext>
            </a:extLst>
          </p:cNvPr>
          <p:cNvPicPr>
            <a:picLocks noChangeAspect="1"/>
          </p:cNvPicPr>
          <p:nvPr/>
        </p:nvPicPr>
        <p:blipFill rotWithShape="1">
          <a:blip r:embed="rId4">
            <a:extLst>
              <a:ext uri="{28A0092B-C50C-407E-A947-70E740481C1C}">
                <a14:useLocalDpi xmlns:a14="http://schemas.microsoft.com/office/drawing/2010/main" val="0"/>
              </a:ext>
            </a:extLst>
          </a:blip>
          <a:srcRect l="11184" r="10741" b="-1"/>
          <a:stretch/>
        </p:blipFill>
        <p:spPr>
          <a:xfrm>
            <a:off x="4345915" y="389156"/>
            <a:ext cx="3584448" cy="3592517"/>
          </a:xfrm>
          <a:prstGeom prst="rect">
            <a:avLst/>
          </a:prstGeom>
        </p:spPr>
      </p:pic>
      <p:pic>
        <p:nvPicPr>
          <p:cNvPr id="12" name="Picture 11" descr="A picture containing person, indoor, appliance, laying&#10;&#10;Description automatically generated">
            <a:extLst>
              <a:ext uri="{FF2B5EF4-FFF2-40B4-BE49-F238E27FC236}">
                <a16:creationId xmlns:a16="http://schemas.microsoft.com/office/drawing/2014/main" id="{3BADC70C-8564-5349-B6AF-80C18BC90894}"/>
              </a:ext>
            </a:extLst>
          </p:cNvPr>
          <p:cNvPicPr>
            <a:picLocks noChangeAspect="1"/>
          </p:cNvPicPr>
          <p:nvPr/>
        </p:nvPicPr>
        <p:blipFill rotWithShape="1">
          <a:blip r:embed="rId5">
            <a:extLst>
              <a:ext uri="{28A0092B-C50C-407E-A947-70E740481C1C}">
                <a14:useLocalDpi xmlns:a14="http://schemas.microsoft.com/office/drawing/2010/main" val="0"/>
              </a:ext>
            </a:extLst>
          </a:blip>
          <a:srcRect l="14412" r="7885" b="4"/>
          <a:stretch/>
        </p:blipFill>
        <p:spPr>
          <a:xfrm>
            <a:off x="8137415" y="386413"/>
            <a:ext cx="3584448" cy="3598004"/>
          </a:xfrm>
          <a:prstGeom prst="rect">
            <a:avLst/>
          </a:prstGeom>
        </p:spPr>
      </p:pic>
      <p:sp>
        <p:nvSpPr>
          <p:cNvPr id="51" name="Rectangle 50">
            <a:extLst>
              <a:ext uri="{FF2B5EF4-FFF2-40B4-BE49-F238E27FC236}">
                <a16:creationId xmlns:a16="http://schemas.microsoft.com/office/drawing/2014/main" id="{369F152D-E540-4B48-BA11-2ADF043C6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0C059F7E-04C4-4C46-9B3E-E5CE267E3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03970" y="5258990"/>
            <a:ext cx="146304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6770D07-2C18-0A4A-94C9-EA9833652CDC}"/>
              </a:ext>
            </a:extLst>
          </p:cNvPr>
          <p:cNvSpPr txBox="1"/>
          <p:nvPr/>
        </p:nvSpPr>
        <p:spPr>
          <a:xfrm>
            <a:off x="8137415" y="6112193"/>
            <a:ext cx="4111451" cy="470917"/>
          </a:xfrm>
          <a:prstGeom prst="rect">
            <a:avLst/>
          </a:prstGeom>
        </p:spPr>
        <p:txBody>
          <a:bodyPr vert="horz" lIns="91440" tIns="45720" rIns="91440" bIns="45720" rtlCol="0" anchor="ctr">
            <a:normAutofit fontScale="70000" lnSpcReduction="20000"/>
          </a:bodyPr>
          <a:lstStyle/>
          <a:p>
            <a:pPr>
              <a:lnSpc>
                <a:spcPct val="110000"/>
              </a:lnSpc>
              <a:spcBef>
                <a:spcPct val="0"/>
              </a:spcBef>
              <a:spcAft>
                <a:spcPts val="600"/>
              </a:spcAft>
            </a:pPr>
            <a:r>
              <a:rPr lang="en-US" dirty="0"/>
              <a:t>Allen Li et al., </a:t>
            </a:r>
            <a:r>
              <a:rPr lang="en-US" dirty="0" err="1"/>
              <a:t>Pract</a:t>
            </a:r>
            <a:r>
              <a:rPr lang="en-US" dirty="0"/>
              <a:t> </a:t>
            </a:r>
            <a:r>
              <a:rPr lang="en-US" dirty="0" err="1"/>
              <a:t>Radiat</a:t>
            </a:r>
            <a:r>
              <a:rPr lang="en-US" dirty="0"/>
              <a:t> Oncol. 2016 Jul-Aug; 6(4): e135–e140</a:t>
            </a:r>
          </a:p>
        </p:txBody>
      </p:sp>
      <p:pic>
        <p:nvPicPr>
          <p:cNvPr id="22" name="Content Placeholder 4" descr="A screenshot of a social media post&#10;&#10;Description automatically generated">
            <a:extLst>
              <a:ext uri="{FF2B5EF4-FFF2-40B4-BE49-F238E27FC236}">
                <a16:creationId xmlns:a16="http://schemas.microsoft.com/office/drawing/2014/main" id="{9892678E-282A-424D-B69A-E256925552DB}"/>
              </a:ext>
            </a:extLst>
          </p:cNvPr>
          <p:cNvPicPr>
            <a:picLocks noChangeAspect="1"/>
          </p:cNvPicPr>
          <p:nvPr/>
        </p:nvPicPr>
        <p:blipFill rotWithShape="1">
          <a:blip r:embed="rId6">
            <a:extLst>
              <a:ext uri="{28A0092B-C50C-407E-A947-70E740481C1C}">
                <a14:useLocalDpi xmlns:a14="http://schemas.microsoft.com/office/drawing/2010/main" val="0"/>
              </a:ext>
            </a:extLst>
          </a:blip>
          <a:srcRect l="354" t="1524" r="1178" b="1048"/>
          <a:stretch/>
        </p:blipFill>
        <p:spPr>
          <a:xfrm>
            <a:off x="490408" y="4253675"/>
            <a:ext cx="6613599" cy="2093976"/>
          </a:xfrm>
          <a:prstGeom prst="rect">
            <a:avLst/>
          </a:prstGeom>
        </p:spPr>
      </p:pic>
    </p:spTree>
    <p:extLst>
      <p:ext uri="{BB962C8B-B14F-4D97-AF65-F5344CB8AC3E}">
        <p14:creationId xmlns:p14="http://schemas.microsoft.com/office/powerpoint/2010/main" val="259645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descr="A picture containing indoor&#10;&#10;Description automatically generated">
            <a:extLst>
              <a:ext uri="{FF2B5EF4-FFF2-40B4-BE49-F238E27FC236}">
                <a16:creationId xmlns:a16="http://schemas.microsoft.com/office/drawing/2014/main" id="{77E56A29-D3CE-014E-9C3A-368A958ECCE7}"/>
              </a:ext>
            </a:extLst>
          </p:cNvPr>
          <p:cNvPicPr>
            <a:picLocks noChangeAspect="1"/>
          </p:cNvPicPr>
          <p:nvPr/>
        </p:nvPicPr>
        <p:blipFill rotWithShape="1">
          <a:blip r:embed="rId3">
            <a:extLst>
              <a:ext uri="{28A0092B-C50C-407E-A947-70E740481C1C}">
                <a14:useLocalDpi xmlns:a14="http://schemas.microsoft.com/office/drawing/2010/main" val="0"/>
              </a:ext>
            </a:extLst>
          </a:blip>
          <a:srcRect t="1434"/>
          <a:stretch/>
        </p:blipFill>
        <p:spPr>
          <a:xfrm>
            <a:off x="4" y="10"/>
            <a:ext cx="4884383" cy="3995918"/>
          </a:xfrm>
          <a:prstGeom prst="rect">
            <a:avLst/>
          </a:prstGeom>
        </p:spPr>
      </p:pic>
      <p:pic>
        <p:nvPicPr>
          <p:cNvPr id="16" name="Picture 15">
            <a:extLst>
              <a:ext uri="{FF2B5EF4-FFF2-40B4-BE49-F238E27FC236}">
                <a16:creationId xmlns:a16="http://schemas.microsoft.com/office/drawing/2014/main" id="{4C2C358C-85A6-CF4D-965D-C8EC4BCDEF29}"/>
              </a:ext>
            </a:extLst>
          </p:cNvPr>
          <p:cNvPicPr>
            <a:picLocks noChangeAspect="1"/>
          </p:cNvPicPr>
          <p:nvPr/>
        </p:nvPicPr>
        <p:blipFill rotWithShape="1">
          <a:blip r:embed="rId4">
            <a:extLst>
              <a:ext uri="{28A0092B-C50C-407E-A947-70E740481C1C}">
                <a14:useLocalDpi xmlns:a14="http://schemas.microsoft.com/office/drawing/2010/main" val="0"/>
              </a:ext>
            </a:extLst>
          </a:blip>
          <a:srcRect t="11679" r="1" b="6952"/>
          <a:stretch/>
        </p:blipFill>
        <p:spPr>
          <a:xfrm>
            <a:off x="5074879" y="10"/>
            <a:ext cx="7117118" cy="3995918"/>
          </a:xfrm>
          <a:prstGeom prst="rect">
            <a:avLst/>
          </a:prstGeom>
        </p:spPr>
      </p:pic>
      <p:sp>
        <p:nvSpPr>
          <p:cNvPr id="29" name="Rectangle 28">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8113" y="5258990"/>
            <a:ext cx="146304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DEA8172-C6FB-5B42-8C85-D30E73867EE3}"/>
              </a:ext>
            </a:extLst>
          </p:cNvPr>
          <p:cNvSpPr txBox="1"/>
          <p:nvPr/>
        </p:nvSpPr>
        <p:spPr>
          <a:xfrm>
            <a:off x="5349240" y="4440602"/>
            <a:ext cx="6007608" cy="1645920"/>
          </a:xfrm>
          <a:prstGeom prst="rect">
            <a:avLst/>
          </a:prstGeom>
        </p:spPr>
        <p:txBody>
          <a:bodyPr vert="horz" lIns="91440" tIns="45720" rIns="91440" bIns="45720" rtlCol="0" anchor="ctr">
            <a:normAutofit/>
          </a:bodyPr>
          <a:lstStyle/>
          <a:p>
            <a:pPr marL="285750" indent="-228600">
              <a:lnSpc>
                <a:spcPct val="110000"/>
              </a:lnSpc>
              <a:spcAft>
                <a:spcPts val="600"/>
              </a:spcAft>
              <a:buFont typeface="Arial" panose="020B0604020202020204" pitchFamily="34" charset="0"/>
              <a:buChar char="•"/>
            </a:pPr>
            <a:r>
              <a:rPr lang="en-US"/>
              <a:t>IFS measurement difference between S1 and S2 was </a:t>
            </a:r>
            <a:r>
              <a:rPr lang="en-US" b="1"/>
              <a:t>11.8mm</a:t>
            </a:r>
            <a:r>
              <a:rPr lang="en-US"/>
              <a:t> (CI 9.9 to 13.7 mm, p&lt;0.001) </a:t>
            </a:r>
          </a:p>
          <a:p>
            <a:pPr marL="285750" indent="-228600">
              <a:lnSpc>
                <a:spcPct val="110000"/>
              </a:lnSpc>
              <a:spcAft>
                <a:spcPts val="600"/>
              </a:spcAft>
              <a:buFont typeface="Arial" panose="020B0604020202020204" pitchFamily="34" charset="0"/>
              <a:buChar char="•"/>
            </a:pPr>
            <a:r>
              <a:rPr lang="en-US"/>
              <a:t>Daily IGRT only allows reduction of 5-10mm from 15 mm PTV</a:t>
            </a:r>
          </a:p>
        </p:txBody>
      </p:sp>
      <p:sp>
        <p:nvSpPr>
          <p:cNvPr id="20" name="TextBox 19">
            <a:extLst>
              <a:ext uri="{FF2B5EF4-FFF2-40B4-BE49-F238E27FC236}">
                <a16:creationId xmlns:a16="http://schemas.microsoft.com/office/drawing/2014/main" id="{86770D07-2C18-0A4A-94C9-EA9833652CDC}"/>
              </a:ext>
            </a:extLst>
          </p:cNvPr>
          <p:cNvSpPr txBox="1"/>
          <p:nvPr/>
        </p:nvSpPr>
        <p:spPr>
          <a:xfrm>
            <a:off x="8460336" y="6432289"/>
            <a:ext cx="2274606" cy="400110"/>
          </a:xfrm>
          <a:prstGeom prst="rect">
            <a:avLst/>
          </a:prstGeom>
          <a:noFill/>
        </p:spPr>
        <p:txBody>
          <a:bodyPr wrap="square" rtlCol="0">
            <a:spAutoFit/>
          </a:bodyPr>
          <a:lstStyle/>
          <a:p>
            <a:pPr>
              <a:spcAft>
                <a:spcPts val="600"/>
              </a:spcAft>
            </a:pPr>
            <a:r>
              <a:rPr lang="en-US" sz="1000" dirty="0"/>
              <a:t>Allen Li et al., </a:t>
            </a:r>
            <a:r>
              <a:rPr lang="en-CA" sz="1000" dirty="0"/>
              <a:t>Pract Radiat Oncol. 2016 Jul-Aug; 6(4): e135–e140</a:t>
            </a:r>
            <a:endParaRPr lang="en-US" sz="1000"/>
          </a:p>
        </p:txBody>
      </p:sp>
    </p:spTree>
    <p:extLst>
      <p:ext uri="{BB962C8B-B14F-4D97-AF65-F5344CB8AC3E}">
        <p14:creationId xmlns:p14="http://schemas.microsoft.com/office/powerpoint/2010/main" val="137685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CA6B6-3927-EE45-88FB-83511DD3ED4B}"/>
              </a:ext>
            </a:extLst>
          </p:cNvPr>
          <p:cNvSpPr>
            <a:spLocks noGrp="1"/>
          </p:cNvSpPr>
          <p:nvPr>
            <p:ph type="title"/>
          </p:nvPr>
        </p:nvSpPr>
        <p:spPr>
          <a:xfrm>
            <a:off x="2010919" y="645106"/>
            <a:ext cx="2737709" cy="1259894"/>
          </a:xfrm>
        </p:spPr>
        <p:txBody>
          <a:bodyPr vert="horz" lIns="91440" tIns="45720" rIns="91440" bIns="45720" rtlCol="0" anchor="t">
            <a:normAutofit/>
          </a:bodyPr>
          <a:lstStyle/>
          <a:p>
            <a:pPr>
              <a:lnSpc>
                <a:spcPct val="90000"/>
              </a:lnSpc>
            </a:pPr>
            <a:r>
              <a:rPr lang="en-US" sz="2800" dirty="0"/>
              <a:t>A brief note on image registration</a:t>
            </a:r>
          </a:p>
        </p:txBody>
      </p:sp>
      <p:sp>
        <p:nvSpPr>
          <p:cNvPr id="3" name="Content Placeholder 2">
            <a:extLst>
              <a:ext uri="{FF2B5EF4-FFF2-40B4-BE49-F238E27FC236}">
                <a16:creationId xmlns:a16="http://schemas.microsoft.com/office/drawing/2014/main" id="{BABBA158-F180-6A44-B46D-F3BE287E2690}"/>
              </a:ext>
            </a:extLst>
          </p:cNvPr>
          <p:cNvSpPr>
            <a:spLocks noGrp="1"/>
          </p:cNvSpPr>
          <p:nvPr>
            <p:ph sz="half" idx="1"/>
          </p:nvPr>
        </p:nvSpPr>
        <p:spPr>
          <a:xfrm>
            <a:off x="2010919" y="2133601"/>
            <a:ext cx="2737709" cy="3759253"/>
          </a:xfrm>
        </p:spPr>
        <p:txBody>
          <a:bodyPr vert="horz" lIns="91440" tIns="45720" rIns="91440" bIns="45720" rtlCol="0">
            <a:normAutofit fontScale="62500" lnSpcReduction="20000"/>
          </a:bodyPr>
          <a:lstStyle/>
          <a:p>
            <a:r>
              <a:rPr lang="en-US" dirty="0"/>
              <a:t>AAPM TG-132 (2017) describes image registration, fusion algorithms and techniques</a:t>
            </a:r>
          </a:p>
          <a:p>
            <a:r>
              <a:rPr lang="en-US" dirty="0"/>
              <a:t>Potential exists for deformable registration techniques, but with increased degrees of freedom, there is increased potential for error</a:t>
            </a:r>
          </a:p>
          <a:p>
            <a:r>
              <a:rPr lang="en-US" dirty="0"/>
              <a:t>At present, routine registrations are rigid</a:t>
            </a:r>
          </a:p>
        </p:txBody>
      </p:sp>
      <p:pic>
        <p:nvPicPr>
          <p:cNvPr id="6" name="Content Placeholder 5" descr="A close up of a map&#10;&#10;Description automatically generated">
            <a:extLst>
              <a:ext uri="{FF2B5EF4-FFF2-40B4-BE49-F238E27FC236}">
                <a16:creationId xmlns:a16="http://schemas.microsoft.com/office/drawing/2014/main" id="{D6105656-C599-A34B-9BCB-0C458025FBD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88658" y="1141535"/>
            <a:ext cx="5488855" cy="4048032"/>
          </a:xfrm>
          <a:prstGeom prst="rect">
            <a:avLst/>
          </a:prstGeom>
        </p:spPr>
      </p:pic>
      <p:sp>
        <p:nvSpPr>
          <p:cNvPr id="7" name="TextBox 6">
            <a:extLst>
              <a:ext uri="{FF2B5EF4-FFF2-40B4-BE49-F238E27FC236}">
                <a16:creationId xmlns:a16="http://schemas.microsoft.com/office/drawing/2014/main" id="{658855AC-C788-DA47-A3C4-0F23667A78E7}"/>
              </a:ext>
            </a:extLst>
          </p:cNvPr>
          <p:cNvSpPr txBox="1"/>
          <p:nvPr/>
        </p:nvSpPr>
        <p:spPr>
          <a:xfrm>
            <a:off x="6934200" y="6322522"/>
            <a:ext cx="3722256" cy="839028"/>
          </a:xfrm>
          <a:prstGeom prst="rect">
            <a:avLst/>
          </a:prstGeom>
          <a:noFill/>
        </p:spPr>
        <p:txBody>
          <a:bodyPr wrap="square" rtlCol="0">
            <a:spAutoFit/>
          </a:bodyPr>
          <a:lstStyle/>
          <a:p>
            <a:r>
              <a:rPr lang="en-CA" sz="1000" dirty="0"/>
              <a:t>Brock, et al. Use of image registration and fusion algorithms and techniques in radiotherapy: Report of the AAPM Radiation Therapy Committee Task Group No. 132 </a:t>
            </a:r>
          </a:p>
          <a:p>
            <a:endParaRPr lang="en-US" dirty="0"/>
          </a:p>
        </p:txBody>
      </p:sp>
      <p:cxnSp>
        <p:nvCxnSpPr>
          <p:cNvPr id="24" name="Straight Arrow Connector 23">
            <a:extLst>
              <a:ext uri="{FF2B5EF4-FFF2-40B4-BE49-F238E27FC236}">
                <a16:creationId xmlns:a16="http://schemas.microsoft.com/office/drawing/2014/main" id="{51D3409F-C08A-9D44-B93E-7077E6169E5D}"/>
              </a:ext>
            </a:extLst>
          </p:cNvPr>
          <p:cNvCxnSpPr/>
          <p:nvPr/>
        </p:nvCxnSpPr>
        <p:spPr>
          <a:xfrm flipH="1">
            <a:off x="7848600" y="1743477"/>
            <a:ext cx="152400" cy="4572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AB89CE7-646B-584B-B092-BA9120CDB6FB}"/>
              </a:ext>
            </a:extLst>
          </p:cNvPr>
          <p:cNvCxnSpPr>
            <a:cxnSpLocks/>
          </p:cNvCxnSpPr>
          <p:nvPr/>
        </p:nvCxnSpPr>
        <p:spPr>
          <a:xfrm flipV="1">
            <a:off x="7391400" y="2957104"/>
            <a:ext cx="163370" cy="39569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370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E2ED6F9-63C3-4A8D-9BB4-1EA6253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6D72081E-AD41-4FBB-B02B-698A68DBC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10EA7C29-4000-7E4D-8E42-78B610016F8D}"/>
              </a:ext>
            </a:extLst>
          </p:cNvPr>
          <p:cNvSpPr>
            <a:spLocks noGrp="1"/>
          </p:cNvSpPr>
          <p:nvPr>
            <p:ph type="title"/>
          </p:nvPr>
        </p:nvSpPr>
        <p:spPr>
          <a:xfrm>
            <a:off x="1051560" y="4495466"/>
            <a:ext cx="3538728" cy="1536192"/>
          </a:xfrm>
        </p:spPr>
        <p:txBody>
          <a:bodyPr vert="horz" lIns="91440" tIns="45720" rIns="91440" bIns="45720" rtlCol="0" anchor="ctr">
            <a:normAutofit/>
          </a:bodyPr>
          <a:lstStyle/>
          <a:p>
            <a:r>
              <a:rPr lang="en-US" sz="3200"/>
              <a:t>Registration methods</a:t>
            </a:r>
          </a:p>
        </p:txBody>
      </p:sp>
      <p:pic>
        <p:nvPicPr>
          <p:cNvPr id="8" name="Content Placeholder 7" descr="A screenshot of a cell phone&#10;&#10;Description automatically generated">
            <a:extLst>
              <a:ext uri="{FF2B5EF4-FFF2-40B4-BE49-F238E27FC236}">
                <a16:creationId xmlns:a16="http://schemas.microsoft.com/office/drawing/2014/main" id="{42BC3AB5-5CC3-BC45-BB1D-627070A85E2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838" b="13323"/>
          <a:stretch/>
        </p:blipFill>
        <p:spPr>
          <a:xfrm>
            <a:off x="20" y="10"/>
            <a:ext cx="12191980" cy="3994473"/>
          </a:xfrm>
          <a:prstGeom prst="rect">
            <a:avLst/>
          </a:prstGeom>
        </p:spPr>
      </p:pic>
      <p:sp>
        <p:nvSpPr>
          <p:cNvPr id="18" name="Rectangle 17">
            <a:extLst>
              <a:ext uri="{FF2B5EF4-FFF2-40B4-BE49-F238E27FC236}">
                <a16:creationId xmlns:a16="http://schemas.microsoft.com/office/drawing/2014/main" id="{716248AD-805F-41BF-9B57-FC53E5B32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F82758F-B2B3-4F0A-BB90-4BFFEDD16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8113" y="5258990"/>
            <a:ext cx="146304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4EBBC68-DA7D-D74C-A8E3-F3FA9E37266A}"/>
              </a:ext>
            </a:extLst>
          </p:cNvPr>
          <p:cNvSpPr txBox="1"/>
          <p:nvPr/>
        </p:nvSpPr>
        <p:spPr>
          <a:xfrm>
            <a:off x="7166536" y="5974196"/>
            <a:ext cx="4747714" cy="558448"/>
          </a:xfrm>
          <a:prstGeom prst="rect">
            <a:avLst/>
          </a:prstGeom>
        </p:spPr>
        <p:txBody>
          <a:bodyPr vert="horz" lIns="91440" tIns="45720" rIns="91440" bIns="45720" rtlCol="0" anchor="ctr">
            <a:normAutofit fontScale="47500" lnSpcReduction="20000"/>
          </a:bodyPr>
          <a:lstStyle/>
          <a:p>
            <a:pPr>
              <a:lnSpc>
                <a:spcPct val="110000"/>
              </a:lnSpc>
              <a:spcAft>
                <a:spcPts val="600"/>
              </a:spcAft>
            </a:pPr>
            <a:r>
              <a:rPr lang="en-US" dirty="0"/>
              <a:t>Brock, et al. Use of image registration and fusion algorithms and techniques in radiotherapy: Report of the AAPM Radiation Therapy Committee Task Group No. 132 </a:t>
            </a:r>
          </a:p>
          <a:p>
            <a:pPr indent="-228600">
              <a:lnSpc>
                <a:spcPct val="11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2219568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 name="Group 98">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0"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1"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02"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03"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04"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05"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06"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07"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08"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09"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10"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11"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13" name="Group 112">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114"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15"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16"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17"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18"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19"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20"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21"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22"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23"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24"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25"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27" name="Rectangle 126">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9" name="Freeform 6">
            <a:extLst>
              <a:ext uri="{FF2B5EF4-FFF2-40B4-BE49-F238E27FC236}">
                <a16:creationId xmlns:a16="http://schemas.microsoft.com/office/drawing/2014/main" id="{BA1AABB7-0FD0-4445-8B8B-7A0C680C5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31" name="Rectangle 130">
            <a:extLst>
              <a:ext uri="{FF2B5EF4-FFF2-40B4-BE49-F238E27FC236}">
                <a16:creationId xmlns:a16="http://schemas.microsoft.com/office/drawing/2014/main" id="{95FFA5E0-4C70-431D-A19D-18415F6C4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14D5FCE7-3762-9C42-8145-102EA62B23AE}"/>
              </a:ext>
            </a:extLst>
          </p:cNvPr>
          <p:cNvPicPr>
            <a:picLocks noChangeAspect="1"/>
          </p:cNvPicPr>
          <p:nvPr/>
        </p:nvPicPr>
        <p:blipFill rotWithShape="1">
          <a:blip r:embed="rId2"/>
          <a:srcRect t="7865" b="7865"/>
          <a:stretch/>
        </p:blipFill>
        <p:spPr>
          <a:xfrm>
            <a:off x="20" y="10"/>
            <a:ext cx="12191980" cy="6857990"/>
          </a:xfrm>
          <a:prstGeom prst="rect">
            <a:avLst/>
          </a:prstGeom>
        </p:spPr>
      </p:pic>
      <p:sp>
        <p:nvSpPr>
          <p:cNvPr id="133" name="Freeform: Shape 132">
            <a:extLst>
              <a:ext uri="{FF2B5EF4-FFF2-40B4-BE49-F238E27FC236}">
                <a16:creationId xmlns:a16="http://schemas.microsoft.com/office/drawing/2014/main" id="{BBE55C11-4C41-45E4-A00F-83DEE6BB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3632297"/>
            <a:ext cx="8609045" cy="2170389"/>
          </a:xfrm>
          <a:custGeom>
            <a:avLst/>
            <a:gdLst>
              <a:gd name="connsiteX0" fmla="*/ 0 w 7527616"/>
              <a:gd name="connsiteY0" fmla="*/ 0 h 2170389"/>
              <a:gd name="connsiteX1" fmla="*/ 85411 w 7527616"/>
              <a:gd name="connsiteY1" fmla="*/ 0 h 2170389"/>
              <a:gd name="connsiteX2" fmla="*/ 926533 w 7527616"/>
              <a:gd name="connsiteY2" fmla="*/ 0 h 2170389"/>
              <a:gd name="connsiteX3" fmla="*/ 1114264 w 7527616"/>
              <a:gd name="connsiteY3" fmla="*/ 0 h 2170389"/>
              <a:gd name="connsiteX4" fmla="*/ 6544376 w 7527616"/>
              <a:gd name="connsiteY4" fmla="*/ 0 h 2170389"/>
              <a:gd name="connsiteX5" fmla="*/ 6610082 w 7527616"/>
              <a:gd name="connsiteY5" fmla="*/ 26276 h 2170389"/>
              <a:gd name="connsiteX6" fmla="*/ 6619468 w 7527616"/>
              <a:gd name="connsiteY6" fmla="*/ 36786 h 2170389"/>
              <a:gd name="connsiteX7" fmla="*/ 7506496 w 7527616"/>
              <a:gd name="connsiteY7" fmla="*/ 1024760 h 2170389"/>
              <a:gd name="connsiteX8" fmla="*/ 7506496 w 7527616"/>
              <a:gd name="connsiteY8" fmla="*/ 1140374 h 2170389"/>
              <a:gd name="connsiteX9" fmla="*/ 6619468 w 7527616"/>
              <a:gd name="connsiteY9" fmla="*/ 2133603 h 2170389"/>
              <a:gd name="connsiteX10" fmla="*/ 6610082 w 7527616"/>
              <a:gd name="connsiteY10" fmla="*/ 2144113 h 2170389"/>
              <a:gd name="connsiteX11" fmla="*/ 6544376 w 7527616"/>
              <a:gd name="connsiteY11" fmla="*/ 2170389 h 2170389"/>
              <a:gd name="connsiteX12" fmla="*/ 1114264 w 7527616"/>
              <a:gd name="connsiteY12" fmla="*/ 2170389 h 2170389"/>
              <a:gd name="connsiteX13" fmla="*/ 926533 w 7527616"/>
              <a:gd name="connsiteY13" fmla="*/ 2170389 h 2170389"/>
              <a:gd name="connsiteX14" fmla="*/ 146150 w 7527616"/>
              <a:gd name="connsiteY14" fmla="*/ 2170389 h 2170389"/>
              <a:gd name="connsiteX15" fmla="*/ 0 w 7527616"/>
              <a:gd name="connsiteY15" fmla="*/ 2170389 h 217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27616" h="2170389">
                <a:moveTo>
                  <a:pt x="0" y="0"/>
                </a:moveTo>
                <a:lnTo>
                  <a:pt x="85411" y="0"/>
                </a:lnTo>
                <a:cubicBezTo>
                  <a:pt x="290008" y="0"/>
                  <a:pt x="562804" y="0"/>
                  <a:pt x="926533" y="0"/>
                </a:cubicBezTo>
                <a:cubicBezTo>
                  <a:pt x="926533" y="0"/>
                  <a:pt x="926533" y="0"/>
                  <a:pt x="1114264" y="0"/>
                </a:cubicBezTo>
                <a:cubicBezTo>
                  <a:pt x="1114264" y="0"/>
                  <a:pt x="1114264" y="0"/>
                  <a:pt x="6544376" y="0"/>
                </a:cubicBezTo>
                <a:cubicBezTo>
                  <a:pt x="6567842" y="0"/>
                  <a:pt x="6591309" y="10510"/>
                  <a:pt x="6610082" y="26276"/>
                </a:cubicBezTo>
                <a:cubicBezTo>
                  <a:pt x="6614775" y="26276"/>
                  <a:pt x="6619468" y="31531"/>
                  <a:pt x="6619468" y="36786"/>
                </a:cubicBezTo>
                <a:cubicBezTo>
                  <a:pt x="6619468" y="36786"/>
                  <a:pt x="6619468" y="36786"/>
                  <a:pt x="7506496" y="1024760"/>
                </a:cubicBezTo>
                <a:cubicBezTo>
                  <a:pt x="7534656" y="1056291"/>
                  <a:pt x="7534656" y="1108843"/>
                  <a:pt x="7506496" y="1140374"/>
                </a:cubicBezTo>
                <a:cubicBezTo>
                  <a:pt x="7506496" y="1140374"/>
                  <a:pt x="7506496" y="1140374"/>
                  <a:pt x="6619468" y="2133603"/>
                </a:cubicBezTo>
                <a:cubicBezTo>
                  <a:pt x="6619468" y="2133603"/>
                  <a:pt x="6614775" y="2138858"/>
                  <a:pt x="6610082" y="2144113"/>
                </a:cubicBezTo>
                <a:cubicBezTo>
                  <a:pt x="6591309" y="2159879"/>
                  <a:pt x="6567842" y="2170389"/>
                  <a:pt x="6544376" y="2170389"/>
                </a:cubicBezTo>
                <a:cubicBezTo>
                  <a:pt x="6544376" y="2170389"/>
                  <a:pt x="6544376" y="2170389"/>
                  <a:pt x="1114264" y="2170389"/>
                </a:cubicBezTo>
                <a:cubicBezTo>
                  <a:pt x="1114264" y="2170389"/>
                  <a:pt x="1114264" y="2170389"/>
                  <a:pt x="926533" y="2170389"/>
                </a:cubicBezTo>
                <a:cubicBezTo>
                  <a:pt x="926533" y="2170389"/>
                  <a:pt x="926533" y="2170389"/>
                  <a:pt x="146150" y="2170389"/>
                </a:cubicBezTo>
                <a:lnTo>
                  <a:pt x="0" y="2170389"/>
                </a:lnTo>
                <a:close/>
              </a:path>
            </a:pathLst>
          </a:custGeom>
          <a:solidFill>
            <a:srgbClr val="000000">
              <a:alpha val="94000"/>
            </a:srgb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D5ED0719-F848-2941-82C5-541BA773E327}"/>
              </a:ext>
            </a:extLst>
          </p:cNvPr>
          <p:cNvSpPr>
            <a:spLocks noGrp="1"/>
          </p:cNvSpPr>
          <p:nvPr>
            <p:ph type="title"/>
          </p:nvPr>
        </p:nvSpPr>
        <p:spPr>
          <a:xfrm>
            <a:off x="1083733" y="3889218"/>
            <a:ext cx="6368312" cy="1032094"/>
          </a:xfrm>
        </p:spPr>
        <p:txBody>
          <a:bodyPr vert="horz" lIns="91440" tIns="45720" rIns="91440" bIns="45720" rtlCol="0" anchor="b">
            <a:normAutofit/>
          </a:bodyPr>
          <a:lstStyle/>
          <a:p>
            <a:r>
              <a:rPr lang="en-US" sz="4100">
                <a:solidFill>
                  <a:srgbClr val="FEFFFF"/>
                </a:solidFill>
              </a:rPr>
              <a:t>Sarcoma Review</a:t>
            </a:r>
          </a:p>
        </p:txBody>
      </p:sp>
      <p:sp>
        <p:nvSpPr>
          <p:cNvPr id="4" name="Text Placeholder 3">
            <a:extLst>
              <a:ext uri="{FF2B5EF4-FFF2-40B4-BE49-F238E27FC236}">
                <a16:creationId xmlns:a16="http://schemas.microsoft.com/office/drawing/2014/main" id="{6C4EAF61-1642-B04D-80FC-95772125EE6B}"/>
              </a:ext>
            </a:extLst>
          </p:cNvPr>
          <p:cNvSpPr>
            <a:spLocks noGrp="1"/>
          </p:cNvSpPr>
          <p:nvPr>
            <p:ph type="body" idx="1"/>
          </p:nvPr>
        </p:nvSpPr>
        <p:spPr>
          <a:xfrm>
            <a:off x="1083733" y="4944531"/>
            <a:ext cx="6368312" cy="524935"/>
          </a:xfrm>
        </p:spPr>
        <p:txBody>
          <a:bodyPr vert="horz" lIns="91440" tIns="45720" rIns="91440" bIns="45720" rtlCol="0" anchor="t">
            <a:normAutofit/>
          </a:bodyPr>
          <a:lstStyle/>
          <a:p>
            <a:r>
              <a:rPr lang="en-US" sz="1800" dirty="0">
                <a:solidFill>
                  <a:srgbClr val="FEFFFF"/>
                </a:solidFill>
              </a:rPr>
              <a:t>And Rationale for MRI Simulation</a:t>
            </a:r>
          </a:p>
        </p:txBody>
      </p:sp>
    </p:spTree>
    <p:extLst>
      <p:ext uri="{BB962C8B-B14F-4D97-AF65-F5344CB8AC3E}">
        <p14:creationId xmlns:p14="http://schemas.microsoft.com/office/powerpoint/2010/main" val="584382438"/>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Image result for muhc montreal&quot;"/>
          <p:cNvPicPr>
            <a:picLocks noChangeAspect="1" noChangeArrowheads="1"/>
          </p:cNvPicPr>
          <p:nvPr/>
        </p:nvPicPr>
        <p:blipFill rotWithShape="1">
          <a:blip r:embed="rId3">
            <a:extLst>
              <a:ext uri="{28A0092B-C50C-407E-A947-70E740481C1C}">
                <a14:useLocalDpi xmlns:a14="http://schemas.microsoft.com/office/drawing/2010/main" val="0"/>
              </a:ext>
            </a:extLst>
          </a:blip>
          <a:srcRect r="9334"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9FA98EAA-A866-4C95-A2A8-44E46FBA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56000">
                <a:schemeClr val="tx1">
                  <a:alpha val="40000"/>
                </a:schemeClr>
              </a:gs>
              <a:gs pos="100000">
                <a:schemeClr val="tx1">
                  <a:alpha val="8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BDC9D-6D01-0348-84DB-175A5119162B}"/>
              </a:ext>
            </a:extLst>
          </p:cNvPr>
          <p:cNvSpPr>
            <a:spLocks noGrp="1"/>
          </p:cNvSpPr>
          <p:nvPr>
            <p:ph type="title"/>
          </p:nvPr>
        </p:nvSpPr>
        <p:spPr>
          <a:xfrm>
            <a:off x="2103121" y="4727173"/>
            <a:ext cx="7985759" cy="868823"/>
          </a:xfrm>
        </p:spPr>
        <p:txBody>
          <a:bodyPr vert="horz" lIns="91440" tIns="45720" rIns="91440" bIns="45720" rtlCol="0" anchor="b">
            <a:normAutofit/>
          </a:bodyPr>
          <a:lstStyle/>
          <a:p>
            <a:pPr algn="ctr"/>
            <a:r>
              <a:rPr lang="en-US" sz="4000">
                <a:solidFill>
                  <a:schemeClr val="bg1"/>
                </a:solidFill>
                <a:effectLst>
                  <a:outerShdw blurRad="38100" dist="38100" dir="2700000" algn="tl">
                    <a:srgbClr val="000000">
                      <a:alpha val="43137"/>
                    </a:srgbClr>
                  </a:outerShdw>
                </a:effectLst>
              </a:rPr>
              <a:t>Fellowship Project</a:t>
            </a:r>
          </a:p>
        </p:txBody>
      </p:sp>
    </p:spTree>
    <p:extLst>
      <p:ext uri="{BB962C8B-B14F-4D97-AF65-F5344CB8AC3E}">
        <p14:creationId xmlns:p14="http://schemas.microsoft.com/office/powerpoint/2010/main" val="2904000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1C4DD8-A68E-A24C-8056-DD36640D1D74}"/>
              </a:ext>
            </a:extLst>
          </p:cNvPr>
          <p:cNvSpPr>
            <a:spLocks noGrp="1"/>
          </p:cNvSpPr>
          <p:nvPr>
            <p:ph type="title"/>
          </p:nvPr>
        </p:nvSpPr>
        <p:spPr>
          <a:xfrm>
            <a:off x="621792" y="1161288"/>
            <a:ext cx="3602736" cy="4526280"/>
          </a:xfrm>
        </p:spPr>
        <p:txBody>
          <a:bodyPr vert="horz" lIns="91440" tIns="45720" rIns="91440" bIns="45720" rtlCol="0">
            <a:normAutofit/>
          </a:bodyPr>
          <a:lstStyle/>
          <a:p>
            <a:r>
              <a:rPr lang="en-US"/>
              <a:t>Extremity MRI Simulation </a:t>
            </a:r>
          </a:p>
        </p:txBody>
      </p:sp>
      <p:sp>
        <p:nvSpPr>
          <p:cNvPr id="19" name="Rectangle 18">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25BEB1EC-E470-6F45-B709-BC840C705096}"/>
              </a:ext>
            </a:extLst>
          </p:cNvPr>
          <p:cNvGrpSpPr/>
          <p:nvPr/>
        </p:nvGrpSpPr>
        <p:grpSpPr>
          <a:xfrm>
            <a:off x="6208623" y="676656"/>
            <a:ext cx="4554017" cy="5513832"/>
            <a:chOff x="3479799" y="0"/>
            <a:chExt cx="5664200" cy="6858000"/>
          </a:xfrm>
        </p:grpSpPr>
        <p:pic>
          <p:nvPicPr>
            <p:cNvPr id="5" name="Content Placeholder 4" descr="A picture containing wall, indoor&#10;&#10;Description automatically generated">
              <a:extLst>
                <a:ext uri="{FF2B5EF4-FFF2-40B4-BE49-F238E27FC236}">
                  <a16:creationId xmlns:a16="http://schemas.microsoft.com/office/drawing/2014/main" id="{08A5A706-0402-DF4F-99E1-FEBE17DE6C5A}"/>
                </a:ext>
              </a:extLst>
            </p:cNvPr>
            <p:cNvPicPr>
              <a:picLocks noChangeAspect="1"/>
            </p:cNvPicPr>
            <p:nvPr/>
          </p:nvPicPr>
          <p:blipFill rotWithShape="1">
            <a:blip r:embed="rId2">
              <a:extLst>
                <a:ext uri="{28A0092B-C50C-407E-A947-70E740481C1C}">
                  <a14:useLocalDpi xmlns:a14="http://schemas.microsoft.com/office/drawing/2010/main" val="0"/>
                </a:ext>
              </a:extLst>
            </a:blip>
            <a:srcRect r="9194" b="2"/>
            <a:stretch/>
          </p:blipFill>
          <p:spPr>
            <a:xfrm rot="5400000">
              <a:off x="2882899" y="596900"/>
              <a:ext cx="6858000" cy="5664200"/>
            </a:xfrm>
            <a:prstGeom prst="rect">
              <a:avLst/>
            </a:prstGeom>
          </p:spPr>
        </p:pic>
        <p:sp>
          <p:nvSpPr>
            <p:cNvPr id="7" name="Oval 6">
              <a:extLst>
                <a:ext uri="{FF2B5EF4-FFF2-40B4-BE49-F238E27FC236}">
                  <a16:creationId xmlns:a16="http://schemas.microsoft.com/office/drawing/2014/main" id="{1899A1A6-452A-DF4D-84C0-E467C0ACC387}"/>
                </a:ext>
              </a:extLst>
            </p:cNvPr>
            <p:cNvSpPr/>
            <p:nvPr/>
          </p:nvSpPr>
          <p:spPr>
            <a:xfrm>
              <a:off x="7575512" y="3423042"/>
              <a:ext cx="838200" cy="61555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38239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64578-BD5D-DC45-AA7D-A1F08F4C9C49}"/>
              </a:ext>
            </a:extLst>
          </p:cNvPr>
          <p:cNvSpPr>
            <a:spLocks noGrp="1"/>
          </p:cNvSpPr>
          <p:nvPr>
            <p:ph type="title"/>
          </p:nvPr>
        </p:nvSpPr>
        <p:spPr/>
        <p:txBody>
          <a:bodyPr/>
          <a:lstStyle/>
          <a:p>
            <a:r>
              <a:rPr lang="en-US" dirty="0"/>
              <a:t>Hypothesis</a:t>
            </a:r>
          </a:p>
        </p:txBody>
      </p:sp>
      <p:sp>
        <p:nvSpPr>
          <p:cNvPr id="3" name="Content Placeholder 2">
            <a:extLst>
              <a:ext uri="{FF2B5EF4-FFF2-40B4-BE49-F238E27FC236}">
                <a16:creationId xmlns:a16="http://schemas.microsoft.com/office/drawing/2014/main" id="{2A3F9C30-8623-A449-AA39-C36F46A674D3}"/>
              </a:ext>
            </a:extLst>
          </p:cNvPr>
          <p:cNvSpPr>
            <a:spLocks noGrp="1"/>
          </p:cNvSpPr>
          <p:nvPr>
            <p:ph idx="1"/>
          </p:nvPr>
        </p:nvSpPr>
        <p:spPr/>
        <p:txBody>
          <a:bodyPr/>
          <a:lstStyle/>
          <a:p>
            <a:r>
              <a:rPr lang="en-US" dirty="0"/>
              <a:t>More precise CTV delineation can be created with the use of MRI simulation</a:t>
            </a:r>
          </a:p>
          <a:p>
            <a:r>
              <a:rPr lang="en-US" dirty="0"/>
              <a:t>This in turn should be result in reduced toxicity for patients without reduction in local control</a:t>
            </a:r>
          </a:p>
        </p:txBody>
      </p:sp>
    </p:spTree>
    <p:extLst>
      <p:ext uri="{BB962C8B-B14F-4D97-AF65-F5344CB8AC3E}">
        <p14:creationId xmlns:p14="http://schemas.microsoft.com/office/powerpoint/2010/main" val="275195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EE3E2-B74B-3040-93FD-AB3728287686}"/>
              </a:ext>
            </a:extLst>
          </p:cNvPr>
          <p:cNvSpPr>
            <a:spLocks noGrp="1"/>
          </p:cNvSpPr>
          <p:nvPr>
            <p:ph type="title"/>
          </p:nvPr>
        </p:nvSpPr>
        <p:spPr/>
        <p:txBody>
          <a:bodyPr>
            <a:normAutofit fontScale="90000"/>
          </a:bodyPr>
          <a:lstStyle/>
          <a:p>
            <a:r>
              <a:rPr lang="en-US" dirty="0"/>
              <a:t>Project: Implementing MRI Sim for Sarcoma at MUHC</a:t>
            </a:r>
          </a:p>
        </p:txBody>
      </p:sp>
      <p:sp>
        <p:nvSpPr>
          <p:cNvPr id="3" name="Content Placeholder 2">
            <a:extLst>
              <a:ext uri="{FF2B5EF4-FFF2-40B4-BE49-F238E27FC236}">
                <a16:creationId xmlns:a16="http://schemas.microsoft.com/office/drawing/2014/main" id="{517C33D9-543B-A045-9674-E48AD5EAE6BE}"/>
              </a:ext>
            </a:extLst>
          </p:cNvPr>
          <p:cNvSpPr>
            <a:spLocks noGrp="1"/>
          </p:cNvSpPr>
          <p:nvPr>
            <p:ph idx="1"/>
          </p:nvPr>
        </p:nvSpPr>
        <p:spPr/>
        <p:txBody>
          <a:bodyPr/>
          <a:lstStyle/>
          <a:p>
            <a:r>
              <a:rPr lang="en-US" dirty="0"/>
              <a:t>Primary objective is to develop set of protocols and experience for extremity sarcoma </a:t>
            </a:r>
          </a:p>
          <a:p>
            <a:r>
              <a:rPr lang="en-US" dirty="0"/>
              <a:t>Diagnostic MRI protocols exist for extremities and other anatomical areas where sarcomas arise, however</a:t>
            </a:r>
          </a:p>
          <a:p>
            <a:r>
              <a:rPr lang="en-US" dirty="0"/>
              <a:t>Cannot translate diagnostic protocols to treatment protocols 1:1 as there are limitations on both the MRI acquisition and treatment delivery</a:t>
            </a:r>
          </a:p>
        </p:txBody>
      </p:sp>
    </p:spTree>
    <p:extLst>
      <p:ext uri="{BB962C8B-B14F-4D97-AF65-F5344CB8AC3E}">
        <p14:creationId xmlns:p14="http://schemas.microsoft.com/office/powerpoint/2010/main" val="423794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B032D-1045-8A40-848D-10A2A9D4211A}"/>
              </a:ext>
            </a:extLst>
          </p:cNvPr>
          <p:cNvSpPr>
            <a:spLocks noGrp="1"/>
          </p:cNvSpPr>
          <p:nvPr>
            <p:ph type="title"/>
          </p:nvPr>
        </p:nvSpPr>
        <p:spPr/>
        <p:txBody>
          <a:bodyPr/>
          <a:lstStyle/>
          <a:p>
            <a:r>
              <a:rPr lang="en-US" dirty="0"/>
              <a:t>Image Acquisition</a:t>
            </a:r>
          </a:p>
        </p:txBody>
      </p:sp>
      <p:sp>
        <p:nvSpPr>
          <p:cNvPr id="3" name="Content Placeholder 2">
            <a:extLst>
              <a:ext uri="{FF2B5EF4-FFF2-40B4-BE49-F238E27FC236}">
                <a16:creationId xmlns:a16="http://schemas.microsoft.com/office/drawing/2014/main" id="{6F3A9A0D-4841-874B-A025-B5373807E01B}"/>
              </a:ext>
            </a:extLst>
          </p:cNvPr>
          <p:cNvSpPr>
            <a:spLocks noGrp="1"/>
          </p:cNvSpPr>
          <p:nvPr>
            <p:ph idx="1"/>
          </p:nvPr>
        </p:nvSpPr>
        <p:spPr/>
        <p:txBody>
          <a:bodyPr>
            <a:normAutofit fontScale="92500" lnSpcReduction="20000"/>
          </a:bodyPr>
          <a:lstStyle/>
          <a:p>
            <a:r>
              <a:rPr lang="en-US" dirty="0"/>
              <a:t>CT Sim is done first (45min)</a:t>
            </a:r>
          </a:p>
          <a:p>
            <a:pPr lvl="1"/>
            <a:r>
              <a:rPr lang="en-US" dirty="0"/>
              <a:t>+- bolus as needed (usually wet towel)</a:t>
            </a:r>
          </a:p>
          <a:p>
            <a:pPr lvl="1"/>
            <a:r>
              <a:rPr lang="en-US" dirty="0"/>
              <a:t>No contrast at this step</a:t>
            </a:r>
          </a:p>
          <a:p>
            <a:pPr lvl="1"/>
            <a:r>
              <a:rPr lang="en-US" dirty="0"/>
              <a:t>Skin markers for incisions, biopsy sites, drains as needed</a:t>
            </a:r>
          </a:p>
          <a:p>
            <a:pPr lvl="1"/>
            <a:r>
              <a:rPr lang="en-US" dirty="0"/>
              <a:t>Vac loc for most cases</a:t>
            </a:r>
          </a:p>
          <a:p>
            <a:r>
              <a:rPr lang="en-US" dirty="0"/>
              <a:t>MRI Sim is done second (45min, usually same day)</a:t>
            </a:r>
          </a:p>
          <a:p>
            <a:pPr lvl="1"/>
            <a:r>
              <a:rPr lang="en-US" dirty="0"/>
              <a:t>Patient placed in same positioning on MR Sim bed</a:t>
            </a:r>
          </a:p>
          <a:p>
            <a:pPr lvl="1"/>
            <a:r>
              <a:rPr lang="en-US" dirty="0"/>
              <a:t>Commercial skin markers used as above</a:t>
            </a:r>
          </a:p>
          <a:p>
            <a:pPr lvl="1"/>
            <a:r>
              <a:rPr lang="en-US" dirty="0"/>
              <a:t>Receiver coils placed over anatomical site of interest</a:t>
            </a:r>
          </a:p>
          <a:p>
            <a:pPr lvl="1"/>
            <a:r>
              <a:rPr lang="en-US" dirty="0"/>
              <a:t>Scans acquired with IV contrast (gadolinium)</a:t>
            </a:r>
          </a:p>
        </p:txBody>
      </p:sp>
    </p:spTree>
    <p:extLst>
      <p:ext uri="{BB962C8B-B14F-4D97-AF65-F5344CB8AC3E}">
        <p14:creationId xmlns:p14="http://schemas.microsoft.com/office/powerpoint/2010/main" val="191800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indoor, floor, table&#10;&#10;Description automatically generated">
            <a:extLst>
              <a:ext uri="{FF2B5EF4-FFF2-40B4-BE49-F238E27FC236}">
                <a16:creationId xmlns:a16="http://schemas.microsoft.com/office/drawing/2014/main" id="{37E5231E-2FA6-7845-A32F-B3CFE374043A}"/>
              </a:ext>
            </a:extLst>
          </p:cNvPr>
          <p:cNvPicPr>
            <a:picLocks noChangeAspect="1"/>
          </p:cNvPicPr>
          <p:nvPr/>
        </p:nvPicPr>
        <p:blipFill rotWithShape="1">
          <a:blip r:embed="rId2">
            <a:extLst>
              <a:ext uri="{28A0092B-C50C-407E-A947-70E740481C1C}">
                <a14:useLocalDpi xmlns:a14="http://schemas.microsoft.com/office/drawing/2010/main" val="0"/>
              </a:ext>
            </a:extLst>
          </a:blip>
          <a:srcRect l="20916" r="16958"/>
          <a:stretch/>
        </p:blipFill>
        <p:spPr>
          <a:xfrm rot="10800000">
            <a:off x="1524020" y="10"/>
            <a:ext cx="5680810" cy="6857990"/>
          </a:xfrm>
          <a:prstGeom prst="rect">
            <a:avLst/>
          </a:prstGeom>
        </p:spPr>
      </p:pic>
      <p:sp>
        <p:nvSpPr>
          <p:cNvPr id="2" name="Title 1">
            <a:extLst>
              <a:ext uri="{FF2B5EF4-FFF2-40B4-BE49-F238E27FC236}">
                <a16:creationId xmlns:a16="http://schemas.microsoft.com/office/drawing/2014/main" id="{2DBB1652-A012-5F45-ACB4-43A0D1A928DC}"/>
              </a:ext>
            </a:extLst>
          </p:cNvPr>
          <p:cNvSpPr>
            <a:spLocks noGrp="1"/>
          </p:cNvSpPr>
          <p:nvPr>
            <p:ph type="title"/>
          </p:nvPr>
        </p:nvSpPr>
        <p:spPr>
          <a:xfrm>
            <a:off x="1930401" y="787401"/>
            <a:ext cx="5359399" cy="778933"/>
          </a:xfrm>
        </p:spPr>
        <p:txBody>
          <a:bodyPr anchor="ctr">
            <a:normAutofit/>
          </a:bodyPr>
          <a:lstStyle/>
          <a:p>
            <a:r>
              <a:rPr lang="en-US" sz="2800" dirty="0">
                <a:solidFill>
                  <a:srgbClr val="FEFFFF"/>
                </a:solidFill>
              </a:rPr>
              <a:t>Receiver Coil</a:t>
            </a:r>
          </a:p>
        </p:txBody>
      </p:sp>
      <p:sp>
        <p:nvSpPr>
          <p:cNvPr id="9" name="Content Placeholder 8">
            <a:extLst>
              <a:ext uri="{FF2B5EF4-FFF2-40B4-BE49-F238E27FC236}">
                <a16:creationId xmlns:a16="http://schemas.microsoft.com/office/drawing/2014/main" id="{D40F2F27-62AF-4FED-B4AD-DBBE1B898884}"/>
              </a:ext>
            </a:extLst>
          </p:cNvPr>
          <p:cNvSpPr>
            <a:spLocks noGrp="1"/>
          </p:cNvSpPr>
          <p:nvPr>
            <p:ph idx="1"/>
          </p:nvPr>
        </p:nvSpPr>
        <p:spPr>
          <a:xfrm>
            <a:off x="7419577" y="2017668"/>
            <a:ext cx="2812654" cy="3857816"/>
          </a:xfrm>
        </p:spPr>
        <p:txBody>
          <a:bodyPr>
            <a:normAutofit/>
          </a:bodyPr>
          <a:lstStyle/>
          <a:p>
            <a:r>
              <a:rPr lang="en-US" dirty="0">
                <a:solidFill>
                  <a:schemeClr val="tx1">
                    <a:lumMod val="95000"/>
                    <a:lumOff val="5000"/>
                  </a:schemeClr>
                </a:solidFill>
              </a:rPr>
              <a:t>High RF sensitivity over a small region of interest</a:t>
            </a:r>
          </a:p>
          <a:p>
            <a:r>
              <a:rPr lang="en-US" dirty="0">
                <a:solidFill>
                  <a:schemeClr val="tx1">
                    <a:lumMod val="95000"/>
                    <a:lumOff val="5000"/>
                  </a:schemeClr>
                </a:solidFill>
              </a:rPr>
              <a:t>Placed over the anatomy of interest</a:t>
            </a:r>
          </a:p>
        </p:txBody>
      </p:sp>
      <p:sp>
        <p:nvSpPr>
          <p:cNvPr id="11" name="Oval 10">
            <a:extLst>
              <a:ext uri="{FF2B5EF4-FFF2-40B4-BE49-F238E27FC236}">
                <a16:creationId xmlns:a16="http://schemas.microsoft.com/office/drawing/2014/main" id="{7CA6AF96-C76D-954B-B7A7-78F2B7DA9901}"/>
              </a:ext>
            </a:extLst>
          </p:cNvPr>
          <p:cNvSpPr/>
          <p:nvPr/>
        </p:nvSpPr>
        <p:spPr>
          <a:xfrm>
            <a:off x="4364424" y="2743200"/>
            <a:ext cx="2188776" cy="1035152"/>
          </a:xfrm>
          <a:prstGeom prst="ellipse">
            <a:avLst/>
          </a:prstGeom>
          <a:noFill/>
          <a:ln w="349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screenshot of a cell phone&#10;&#10;Description automatically generated">
            <a:extLst>
              <a:ext uri="{FF2B5EF4-FFF2-40B4-BE49-F238E27FC236}">
                <a16:creationId xmlns:a16="http://schemas.microsoft.com/office/drawing/2014/main" id="{356585AC-D810-5747-A0C7-6AA04BB83C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9800" y="4362746"/>
            <a:ext cx="3217469" cy="1991008"/>
          </a:xfrm>
          <a:prstGeom prst="rect">
            <a:avLst/>
          </a:prstGeom>
        </p:spPr>
      </p:pic>
    </p:spTree>
    <p:extLst>
      <p:ext uri="{BB962C8B-B14F-4D97-AF65-F5344CB8AC3E}">
        <p14:creationId xmlns:p14="http://schemas.microsoft.com/office/powerpoint/2010/main" val="367392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94994-9A1A-ED4C-BAB6-233AA674A934}"/>
              </a:ext>
            </a:extLst>
          </p:cNvPr>
          <p:cNvSpPr>
            <a:spLocks noGrp="1"/>
          </p:cNvSpPr>
          <p:nvPr>
            <p:ph type="title"/>
          </p:nvPr>
        </p:nvSpPr>
        <p:spPr/>
        <p:txBody>
          <a:bodyPr/>
          <a:lstStyle/>
          <a:p>
            <a:r>
              <a:rPr lang="en-US" dirty="0"/>
              <a:t>MRI Sequences</a:t>
            </a:r>
          </a:p>
        </p:txBody>
      </p:sp>
      <p:sp>
        <p:nvSpPr>
          <p:cNvPr id="3" name="Content Placeholder 2">
            <a:extLst>
              <a:ext uri="{FF2B5EF4-FFF2-40B4-BE49-F238E27FC236}">
                <a16:creationId xmlns:a16="http://schemas.microsoft.com/office/drawing/2014/main" id="{721DF67E-B18E-8D47-B978-05C996F6DCAF}"/>
              </a:ext>
            </a:extLst>
          </p:cNvPr>
          <p:cNvSpPr>
            <a:spLocks noGrp="1"/>
          </p:cNvSpPr>
          <p:nvPr>
            <p:ph idx="1"/>
          </p:nvPr>
        </p:nvSpPr>
        <p:spPr/>
        <p:txBody>
          <a:bodyPr>
            <a:normAutofit fontScale="92500" lnSpcReduction="20000"/>
          </a:bodyPr>
          <a:lstStyle/>
          <a:p>
            <a:r>
              <a:rPr lang="en-US" dirty="0"/>
              <a:t>Scout scan done first with low fidelity to plan simulation scans</a:t>
            </a:r>
          </a:p>
          <a:p>
            <a:pPr lvl="1"/>
            <a:r>
              <a:rPr lang="en-US" dirty="0"/>
              <a:t>Verifies treatment position</a:t>
            </a:r>
          </a:p>
          <a:p>
            <a:pPr lvl="1"/>
            <a:r>
              <a:rPr lang="en-US" dirty="0"/>
              <a:t>Verifies image quality with receiver coils</a:t>
            </a:r>
          </a:p>
          <a:p>
            <a:pPr lvl="1"/>
            <a:r>
              <a:rPr lang="en-US" dirty="0"/>
              <a:t>Delineate limits for field of view, orientation of scan, motion artifact, and shim</a:t>
            </a:r>
          </a:p>
          <a:p>
            <a:pPr lvl="1"/>
            <a:r>
              <a:rPr lang="en-US" dirty="0"/>
              <a:t>Parameters are selected so each scan is no longer than about 7 min</a:t>
            </a:r>
          </a:p>
          <a:p>
            <a:pPr lvl="2"/>
            <a:r>
              <a:rPr lang="en-US" dirty="0"/>
              <a:t>This depends on slice thickness, if there are limitations on energy deposition due to surgical hardware, stents, etc.</a:t>
            </a:r>
          </a:p>
          <a:p>
            <a:r>
              <a:rPr lang="en-US" dirty="0"/>
              <a:t>3 scans acquired</a:t>
            </a:r>
          </a:p>
          <a:p>
            <a:pPr lvl="1"/>
            <a:r>
              <a:rPr lang="en-US" dirty="0"/>
              <a:t>Axial T2 fat saturated</a:t>
            </a:r>
          </a:p>
          <a:p>
            <a:pPr lvl="1"/>
            <a:r>
              <a:rPr lang="en-US" dirty="0"/>
              <a:t>Axial T1 + contrast</a:t>
            </a:r>
          </a:p>
          <a:p>
            <a:pPr lvl="1"/>
            <a:r>
              <a:rPr lang="en-US" dirty="0"/>
              <a:t>Coronal T2 fat saturated</a:t>
            </a:r>
          </a:p>
          <a:p>
            <a:pPr lvl="1"/>
            <a:endParaRPr lang="en-US" dirty="0"/>
          </a:p>
        </p:txBody>
      </p:sp>
    </p:spTree>
    <p:extLst>
      <p:ext uri="{BB962C8B-B14F-4D97-AF65-F5344CB8AC3E}">
        <p14:creationId xmlns:p14="http://schemas.microsoft.com/office/powerpoint/2010/main" val="152243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CC40E-A62F-C64A-B38C-0A02797B073F}"/>
              </a:ext>
            </a:extLst>
          </p:cNvPr>
          <p:cNvSpPr>
            <a:spLocks noGrp="1"/>
          </p:cNvSpPr>
          <p:nvPr>
            <p:ph type="title"/>
          </p:nvPr>
        </p:nvSpPr>
        <p:spPr/>
        <p:txBody>
          <a:bodyPr/>
          <a:lstStyle/>
          <a:p>
            <a:r>
              <a:rPr lang="en-US" dirty="0"/>
              <a:t>Sample MRI Parameter Card</a:t>
            </a:r>
          </a:p>
        </p:txBody>
      </p:sp>
      <p:pic>
        <p:nvPicPr>
          <p:cNvPr id="9" name="Content Placeholder 8" descr="A screenshot of a cell phone&#10;&#10;Description automatically generated">
            <a:extLst>
              <a:ext uri="{FF2B5EF4-FFF2-40B4-BE49-F238E27FC236}">
                <a16:creationId xmlns:a16="http://schemas.microsoft.com/office/drawing/2014/main" id="{7BBEDE88-EB57-CC4F-8AB3-A31FF12A741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434" t="8068" r="10506" b="27395"/>
          <a:stretch/>
        </p:blipFill>
        <p:spPr>
          <a:xfrm>
            <a:off x="2787577" y="2417618"/>
            <a:ext cx="6616845" cy="3650673"/>
          </a:xfrm>
        </p:spPr>
      </p:pic>
    </p:spTree>
    <p:extLst>
      <p:ext uri="{BB962C8B-B14F-4D97-AF65-F5344CB8AC3E}">
        <p14:creationId xmlns:p14="http://schemas.microsoft.com/office/powerpoint/2010/main" val="27964695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E907F-51C4-4E46-B81E-2DC69708AFFB}"/>
              </a:ext>
            </a:extLst>
          </p:cNvPr>
          <p:cNvSpPr>
            <a:spLocks noGrp="1"/>
          </p:cNvSpPr>
          <p:nvPr>
            <p:ph type="title"/>
          </p:nvPr>
        </p:nvSpPr>
        <p:spPr/>
        <p:txBody>
          <a:bodyPr/>
          <a:lstStyle/>
          <a:p>
            <a:r>
              <a:rPr lang="en-US" dirty="0"/>
              <a:t>Logistical Considerations</a:t>
            </a:r>
          </a:p>
        </p:txBody>
      </p:sp>
      <p:sp>
        <p:nvSpPr>
          <p:cNvPr id="3" name="Content Placeholder 2">
            <a:extLst>
              <a:ext uri="{FF2B5EF4-FFF2-40B4-BE49-F238E27FC236}">
                <a16:creationId xmlns:a16="http://schemas.microsoft.com/office/drawing/2014/main" id="{A4B91702-78A4-3E40-B09B-82D9BF6F4FF6}"/>
              </a:ext>
            </a:extLst>
          </p:cNvPr>
          <p:cNvSpPr>
            <a:spLocks noGrp="1"/>
          </p:cNvSpPr>
          <p:nvPr>
            <p:ph idx="1"/>
          </p:nvPr>
        </p:nvSpPr>
        <p:spPr/>
        <p:txBody>
          <a:bodyPr>
            <a:normAutofit fontScale="92500" lnSpcReduction="20000"/>
          </a:bodyPr>
          <a:lstStyle/>
          <a:p>
            <a:r>
              <a:rPr lang="en-US" dirty="0"/>
              <a:t>Can’t really do ‘add-ons’</a:t>
            </a:r>
          </a:p>
          <a:p>
            <a:r>
              <a:rPr lang="en-US" dirty="0"/>
              <a:t>Need:</a:t>
            </a:r>
          </a:p>
          <a:p>
            <a:pPr lvl="1"/>
            <a:r>
              <a:rPr lang="en-US" dirty="0"/>
              <a:t>MRI consent</a:t>
            </a:r>
          </a:p>
          <a:p>
            <a:pPr lvl="1"/>
            <a:r>
              <a:rPr lang="en-US" dirty="0"/>
              <a:t>Verification of any MR compatible hardware, stents, etc.</a:t>
            </a:r>
          </a:p>
          <a:p>
            <a:pPr lvl="1"/>
            <a:r>
              <a:rPr lang="en-US" dirty="0"/>
              <a:t>MRI sim staff available</a:t>
            </a:r>
          </a:p>
          <a:p>
            <a:pPr lvl="1"/>
            <a:r>
              <a:rPr lang="en-US" dirty="0"/>
              <a:t>MRI sim time available</a:t>
            </a:r>
          </a:p>
          <a:p>
            <a:r>
              <a:rPr lang="en-US" dirty="0"/>
              <a:t>Many sarcoma consults were from outside Montreal, so lead time can limit ability for distant patients to arrange, as opposed to a same day add-on CT Sim</a:t>
            </a:r>
          </a:p>
          <a:p>
            <a:pPr lvl="1"/>
            <a:r>
              <a:rPr lang="en-US" dirty="0"/>
              <a:t>Largest barrier to access to date</a:t>
            </a:r>
          </a:p>
        </p:txBody>
      </p:sp>
    </p:spTree>
    <p:extLst>
      <p:ext uri="{BB962C8B-B14F-4D97-AF65-F5344CB8AC3E}">
        <p14:creationId xmlns:p14="http://schemas.microsoft.com/office/powerpoint/2010/main" val="403742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E07F8-0622-8F44-BFA8-CFBCF5C8380C}"/>
              </a:ext>
            </a:extLst>
          </p:cNvPr>
          <p:cNvSpPr>
            <a:spLocks noGrp="1"/>
          </p:cNvSpPr>
          <p:nvPr>
            <p:ph type="title"/>
          </p:nvPr>
        </p:nvSpPr>
        <p:spPr/>
        <p:txBody>
          <a:bodyPr/>
          <a:lstStyle/>
          <a:p>
            <a:r>
              <a:rPr lang="en-US" dirty="0"/>
              <a:t>Sarcoma Sites Imaged</a:t>
            </a:r>
          </a:p>
        </p:txBody>
      </p:sp>
      <p:sp>
        <p:nvSpPr>
          <p:cNvPr id="3" name="Content Placeholder 2">
            <a:extLst>
              <a:ext uri="{FF2B5EF4-FFF2-40B4-BE49-F238E27FC236}">
                <a16:creationId xmlns:a16="http://schemas.microsoft.com/office/drawing/2014/main" id="{F663C42E-42D9-1A46-A5D5-7F5D91D0058C}"/>
              </a:ext>
            </a:extLst>
          </p:cNvPr>
          <p:cNvSpPr>
            <a:spLocks noGrp="1"/>
          </p:cNvSpPr>
          <p:nvPr>
            <p:ph idx="1"/>
          </p:nvPr>
        </p:nvSpPr>
        <p:spPr/>
        <p:txBody>
          <a:bodyPr>
            <a:normAutofit fontScale="92500" lnSpcReduction="10000"/>
          </a:bodyPr>
          <a:lstStyle/>
          <a:p>
            <a:r>
              <a:rPr lang="en-US" dirty="0"/>
              <a:t>Lower extremity</a:t>
            </a:r>
          </a:p>
          <a:p>
            <a:pPr lvl="1"/>
            <a:r>
              <a:rPr lang="en-US" dirty="0"/>
              <a:t>Thigh</a:t>
            </a:r>
          </a:p>
          <a:p>
            <a:pPr lvl="1"/>
            <a:r>
              <a:rPr lang="en-US" dirty="0"/>
              <a:t>Knee</a:t>
            </a:r>
          </a:p>
          <a:p>
            <a:pPr lvl="1"/>
            <a:r>
              <a:rPr lang="en-US" dirty="0"/>
              <a:t>Calf</a:t>
            </a:r>
          </a:p>
          <a:p>
            <a:r>
              <a:rPr lang="en-US" dirty="0"/>
              <a:t>Pelvic</a:t>
            </a:r>
          </a:p>
          <a:p>
            <a:pPr lvl="1"/>
            <a:r>
              <a:rPr lang="en-US" dirty="0"/>
              <a:t>Iliac crest</a:t>
            </a:r>
          </a:p>
          <a:p>
            <a:pPr lvl="1"/>
            <a:r>
              <a:rPr lang="en-US" dirty="0"/>
              <a:t>Vulvar</a:t>
            </a:r>
          </a:p>
          <a:p>
            <a:r>
              <a:rPr lang="en-US" dirty="0"/>
              <a:t>Forearm</a:t>
            </a:r>
          </a:p>
          <a:p>
            <a:r>
              <a:rPr lang="en-US" dirty="0"/>
              <a:t>Cervical spine</a:t>
            </a:r>
          </a:p>
          <a:p>
            <a:endParaRPr lang="en-US" dirty="0"/>
          </a:p>
        </p:txBody>
      </p:sp>
    </p:spTree>
    <p:extLst>
      <p:ext uri="{BB962C8B-B14F-4D97-AF65-F5344CB8AC3E}">
        <p14:creationId xmlns:p14="http://schemas.microsoft.com/office/powerpoint/2010/main" val="1330649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C9AA20-192A-6045-9398-636E5DD716A1}"/>
              </a:ext>
            </a:extLst>
          </p:cNvPr>
          <p:cNvSpPr>
            <a:spLocks noGrp="1"/>
          </p:cNvSpPr>
          <p:nvPr>
            <p:ph type="title"/>
          </p:nvPr>
        </p:nvSpPr>
        <p:spPr/>
        <p:txBody>
          <a:bodyPr/>
          <a:lstStyle/>
          <a:p>
            <a:r>
              <a:rPr lang="en-US" dirty="0"/>
              <a:t>History of Sarcoma</a:t>
            </a:r>
          </a:p>
        </p:txBody>
      </p:sp>
      <p:sp>
        <p:nvSpPr>
          <p:cNvPr id="6" name="Content Placeholder 5">
            <a:extLst>
              <a:ext uri="{FF2B5EF4-FFF2-40B4-BE49-F238E27FC236}">
                <a16:creationId xmlns:a16="http://schemas.microsoft.com/office/drawing/2014/main" id="{3A29B27A-D746-5141-AE7E-4A2E01EE8F6C}"/>
              </a:ext>
            </a:extLst>
          </p:cNvPr>
          <p:cNvSpPr>
            <a:spLocks noGrp="1"/>
          </p:cNvSpPr>
          <p:nvPr>
            <p:ph sz="half" idx="1"/>
          </p:nvPr>
        </p:nvSpPr>
        <p:spPr/>
        <p:txBody>
          <a:bodyPr>
            <a:normAutofit fontScale="85000" lnSpcReduction="10000"/>
          </a:bodyPr>
          <a:lstStyle/>
          <a:p>
            <a:r>
              <a:rPr lang="en-US" dirty="0"/>
              <a:t>Alexis Boyer (1757-1833) first to distinguish exostosis, </a:t>
            </a:r>
            <a:r>
              <a:rPr lang="en-US" dirty="0" err="1"/>
              <a:t>gumma</a:t>
            </a:r>
            <a:r>
              <a:rPr lang="en-US" dirty="0"/>
              <a:t> of bone, </a:t>
            </a:r>
            <a:r>
              <a:rPr lang="en-US" i="1" dirty="0"/>
              <a:t>spina </a:t>
            </a:r>
            <a:r>
              <a:rPr lang="en-US" i="1" dirty="0" err="1"/>
              <a:t>ventosa</a:t>
            </a:r>
            <a:r>
              <a:rPr lang="en-US" dirty="0"/>
              <a:t>, and osteosarcoma</a:t>
            </a:r>
          </a:p>
          <a:p>
            <a:r>
              <a:rPr lang="en-US" dirty="0"/>
              <a:t>1891 - First patient with sarcoma cured by immunotherapy, reported 1914 by William B Coley (1862-1936)</a:t>
            </a:r>
          </a:p>
          <a:p>
            <a:r>
              <a:rPr lang="en-US" dirty="0"/>
              <a:t>1905 - Dr Ernest A Codman (1869-1940) publishes </a:t>
            </a:r>
            <a:r>
              <a:rPr lang="en-US" i="1" dirty="0"/>
              <a:t>The Use of the X-ray in the Diagnosis of Bone Diseases</a:t>
            </a:r>
          </a:p>
          <a:p>
            <a:endParaRPr lang="en-US" dirty="0"/>
          </a:p>
          <a:p>
            <a:endParaRPr lang="en-US" dirty="0"/>
          </a:p>
        </p:txBody>
      </p:sp>
      <p:pic>
        <p:nvPicPr>
          <p:cNvPr id="18" name="Content Placeholder 17" descr="A close up of a sign&#10;&#10;Description automatically generated">
            <a:extLst>
              <a:ext uri="{FF2B5EF4-FFF2-40B4-BE49-F238E27FC236}">
                <a16:creationId xmlns:a16="http://schemas.microsoft.com/office/drawing/2014/main" id="{E865E747-C7EB-0B42-B590-C4511DA134F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91401" y="1905000"/>
            <a:ext cx="2499717" cy="4167808"/>
          </a:xfrm>
        </p:spPr>
      </p:pic>
      <p:sp>
        <p:nvSpPr>
          <p:cNvPr id="2" name="Rectangle 1">
            <a:extLst>
              <a:ext uri="{FF2B5EF4-FFF2-40B4-BE49-F238E27FC236}">
                <a16:creationId xmlns:a16="http://schemas.microsoft.com/office/drawing/2014/main" id="{10920F42-BC95-454B-9678-5C32FDD2F063}"/>
              </a:ext>
            </a:extLst>
          </p:cNvPr>
          <p:cNvSpPr/>
          <p:nvPr/>
        </p:nvSpPr>
        <p:spPr>
          <a:xfrm>
            <a:off x="8306096" y="6611780"/>
            <a:ext cx="2406428" cy="246221"/>
          </a:xfrm>
          <a:prstGeom prst="rect">
            <a:avLst/>
          </a:prstGeom>
        </p:spPr>
        <p:txBody>
          <a:bodyPr wrap="none">
            <a:spAutoFit/>
          </a:bodyPr>
          <a:lstStyle/>
          <a:p>
            <a:r>
              <a:rPr lang="en-CA" sz="1000" dirty="0"/>
              <a:t>Peltier, J Surg </a:t>
            </a:r>
            <a:r>
              <a:rPr lang="en-CA" sz="1000" dirty="0" err="1"/>
              <a:t>Onc</a:t>
            </a:r>
            <a:r>
              <a:rPr lang="en-CA" sz="1000" dirty="0"/>
              <a:t> 1985; 30:201-205 </a:t>
            </a:r>
          </a:p>
        </p:txBody>
      </p:sp>
    </p:spTree>
    <p:extLst>
      <p:ext uri="{BB962C8B-B14F-4D97-AF65-F5344CB8AC3E}">
        <p14:creationId xmlns:p14="http://schemas.microsoft.com/office/powerpoint/2010/main" val="340580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A1553-CAA4-6D49-8BD2-8AF60A2CF507}"/>
              </a:ext>
            </a:extLst>
          </p:cNvPr>
          <p:cNvSpPr>
            <a:spLocks noGrp="1"/>
          </p:cNvSpPr>
          <p:nvPr>
            <p:ph type="title"/>
          </p:nvPr>
        </p:nvSpPr>
        <p:spPr/>
        <p:txBody>
          <a:bodyPr/>
          <a:lstStyle/>
          <a:p>
            <a:r>
              <a:rPr lang="en-US" dirty="0"/>
              <a:t>Challenges with MRI Sim</a:t>
            </a:r>
          </a:p>
        </p:txBody>
      </p:sp>
      <p:sp>
        <p:nvSpPr>
          <p:cNvPr id="3" name="Content Placeholder 2">
            <a:extLst>
              <a:ext uri="{FF2B5EF4-FFF2-40B4-BE49-F238E27FC236}">
                <a16:creationId xmlns:a16="http://schemas.microsoft.com/office/drawing/2014/main" id="{8D24A0F3-89E6-4C45-9777-658C67199365}"/>
              </a:ext>
            </a:extLst>
          </p:cNvPr>
          <p:cNvSpPr>
            <a:spLocks noGrp="1"/>
          </p:cNvSpPr>
          <p:nvPr>
            <p:ph idx="1"/>
          </p:nvPr>
        </p:nvSpPr>
        <p:spPr/>
        <p:txBody>
          <a:bodyPr/>
          <a:lstStyle/>
          <a:p>
            <a:r>
              <a:rPr lang="en-US" dirty="0"/>
              <a:t>Both technical and logistical</a:t>
            </a:r>
          </a:p>
          <a:p>
            <a:r>
              <a:rPr lang="en-US" dirty="0"/>
              <a:t>Sarcoma also difficult from treatment planning and delivery perspective even without added complexity of MRI simulation</a:t>
            </a:r>
          </a:p>
          <a:p>
            <a:pPr marL="0" indent="0">
              <a:buNone/>
            </a:pPr>
            <a:endParaRPr lang="en-US" dirty="0"/>
          </a:p>
        </p:txBody>
      </p:sp>
    </p:spTree>
    <p:extLst>
      <p:ext uri="{BB962C8B-B14F-4D97-AF65-F5344CB8AC3E}">
        <p14:creationId xmlns:p14="http://schemas.microsoft.com/office/powerpoint/2010/main" val="27523202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B5833-B71C-5045-BDEA-567342B67672}"/>
              </a:ext>
            </a:extLst>
          </p:cNvPr>
          <p:cNvSpPr>
            <a:spLocks noGrp="1"/>
          </p:cNvSpPr>
          <p:nvPr>
            <p:ph type="title"/>
          </p:nvPr>
        </p:nvSpPr>
        <p:spPr/>
        <p:txBody>
          <a:bodyPr/>
          <a:lstStyle/>
          <a:p>
            <a:r>
              <a:rPr lang="en-US" dirty="0"/>
              <a:t>MRI Technical Challenges</a:t>
            </a:r>
          </a:p>
        </p:txBody>
      </p:sp>
      <p:sp>
        <p:nvSpPr>
          <p:cNvPr id="3" name="Content Placeholder 2">
            <a:extLst>
              <a:ext uri="{FF2B5EF4-FFF2-40B4-BE49-F238E27FC236}">
                <a16:creationId xmlns:a16="http://schemas.microsoft.com/office/drawing/2014/main" id="{3D419A41-2345-7744-BDFD-6D5594E58812}"/>
              </a:ext>
            </a:extLst>
          </p:cNvPr>
          <p:cNvSpPr>
            <a:spLocks noGrp="1"/>
          </p:cNvSpPr>
          <p:nvPr>
            <p:ph idx="1"/>
          </p:nvPr>
        </p:nvSpPr>
        <p:spPr/>
        <p:txBody>
          <a:bodyPr>
            <a:normAutofit fontScale="92500" lnSpcReduction="20000"/>
          </a:bodyPr>
          <a:lstStyle/>
          <a:p>
            <a:r>
              <a:rPr lang="en-US" dirty="0"/>
              <a:t>Patient positioning in MRI limited from bore size, restriction of receiver coil</a:t>
            </a:r>
          </a:p>
          <a:p>
            <a:r>
              <a:rPr lang="en-US" dirty="0"/>
              <a:t>Field of View (</a:t>
            </a:r>
            <a:r>
              <a:rPr lang="en-US" dirty="0" err="1"/>
              <a:t>FoV</a:t>
            </a:r>
            <a:r>
              <a:rPr lang="en-US" dirty="0"/>
              <a:t>) limit in MRI due to limitations of shim, receiver coils, and scan lengths</a:t>
            </a:r>
          </a:p>
          <a:p>
            <a:pPr lvl="1"/>
            <a:r>
              <a:rPr lang="en-US" dirty="0"/>
              <a:t>Large </a:t>
            </a:r>
            <a:r>
              <a:rPr lang="en-US" dirty="0" err="1"/>
              <a:t>FoV</a:t>
            </a:r>
            <a:r>
              <a:rPr lang="en-US" dirty="0"/>
              <a:t> scans will require:</a:t>
            </a:r>
          </a:p>
          <a:p>
            <a:pPr lvl="2"/>
            <a:r>
              <a:rPr lang="en-US" dirty="0"/>
              <a:t>Two sets of images (</a:t>
            </a:r>
            <a:r>
              <a:rPr lang="en-US" dirty="0" err="1"/>
              <a:t>eg</a:t>
            </a:r>
            <a:r>
              <a:rPr lang="en-US" dirty="0"/>
              <a:t> inferior and superior)</a:t>
            </a:r>
          </a:p>
          <a:p>
            <a:pPr lvl="2"/>
            <a:r>
              <a:rPr lang="en-US" dirty="0"/>
              <a:t>~Twice the MRI time to acquire</a:t>
            </a:r>
          </a:p>
          <a:p>
            <a:pPr lvl="2"/>
            <a:r>
              <a:rPr lang="en-US" dirty="0"/>
              <a:t>Other protocols working around this limitation were a work in progress</a:t>
            </a:r>
          </a:p>
          <a:p>
            <a:r>
              <a:rPr lang="en-US" dirty="0"/>
              <a:t>For best image acquisition, target should be as closest to </a:t>
            </a:r>
            <a:r>
              <a:rPr lang="en-US" dirty="0" err="1"/>
              <a:t>centre</a:t>
            </a:r>
            <a:r>
              <a:rPr lang="en-US" dirty="0"/>
              <a:t> of bore as possible</a:t>
            </a:r>
          </a:p>
          <a:p>
            <a:pPr lvl="1"/>
            <a:r>
              <a:rPr lang="en-US" dirty="0"/>
              <a:t>This is DIFFERENT than vast majority of treatment positions, hence the challenge</a:t>
            </a:r>
          </a:p>
        </p:txBody>
      </p:sp>
    </p:spTree>
    <p:extLst>
      <p:ext uri="{BB962C8B-B14F-4D97-AF65-F5344CB8AC3E}">
        <p14:creationId xmlns:p14="http://schemas.microsoft.com/office/powerpoint/2010/main" val="173506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B5833-B71C-5045-BDEA-567342B67672}"/>
              </a:ext>
            </a:extLst>
          </p:cNvPr>
          <p:cNvSpPr>
            <a:spLocks noGrp="1"/>
          </p:cNvSpPr>
          <p:nvPr>
            <p:ph type="title"/>
          </p:nvPr>
        </p:nvSpPr>
        <p:spPr/>
        <p:txBody>
          <a:bodyPr/>
          <a:lstStyle/>
          <a:p>
            <a:r>
              <a:rPr lang="en-US" dirty="0"/>
              <a:t>MRI Technical Challenges</a:t>
            </a:r>
          </a:p>
        </p:txBody>
      </p:sp>
      <p:sp>
        <p:nvSpPr>
          <p:cNvPr id="3" name="Content Placeholder 2">
            <a:extLst>
              <a:ext uri="{FF2B5EF4-FFF2-40B4-BE49-F238E27FC236}">
                <a16:creationId xmlns:a16="http://schemas.microsoft.com/office/drawing/2014/main" id="{3D419A41-2345-7744-BDFD-6D5594E58812}"/>
              </a:ext>
            </a:extLst>
          </p:cNvPr>
          <p:cNvSpPr>
            <a:spLocks noGrp="1"/>
          </p:cNvSpPr>
          <p:nvPr>
            <p:ph idx="1"/>
          </p:nvPr>
        </p:nvSpPr>
        <p:spPr/>
        <p:txBody>
          <a:bodyPr/>
          <a:lstStyle/>
          <a:p>
            <a:r>
              <a:rPr lang="en-US" dirty="0"/>
              <a:t>Chest wall lesions have respiratory motion</a:t>
            </a:r>
          </a:p>
          <a:p>
            <a:r>
              <a:rPr lang="en-US" dirty="0"/>
              <a:t>Upper extremity lesions have no good obvious way to position in </a:t>
            </a:r>
            <a:r>
              <a:rPr lang="en-US" dirty="0" err="1"/>
              <a:t>centre</a:t>
            </a:r>
            <a:r>
              <a:rPr lang="en-US" dirty="0"/>
              <a:t> of magnet that is also treatable</a:t>
            </a:r>
          </a:p>
        </p:txBody>
      </p:sp>
    </p:spTree>
    <p:extLst>
      <p:ext uri="{BB962C8B-B14F-4D97-AF65-F5344CB8AC3E}">
        <p14:creationId xmlns:p14="http://schemas.microsoft.com/office/powerpoint/2010/main" val="2177578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E9418-F848-9A40-83E4-D6A04CC25D50}"/>
              </a:ext>
            </a:extLst>
          </p:cNvPr>
          <p:cNvSpPr>
            <a:spLocks noGrp="1"/>
          </p:cNvSpPr>
          <p:nvPr>
            <p:ph type="title"/>
          </p:nvPr>
        </p:nvSpPr>
        <p:spPr/>
        <p:txBody>
          <a:bodyPr/>
          <a:lstStyle/>
          <a:p>
            <a:r>
              <a:rPr lang="en-US" dirty="0"/>
              <a:t>Treatment Challenges</a:t>
            </a:r>
          </a:p>
        </p:txBody>
      </p:sp>
      <p:sp>
        <p:nvSpPr>
          <p:cNvPr id="3" name="Content Placeholder 2">
            <a:extLst>
              <a:ext uri="{FF2B5EF4-FFF2-40B4-BE49-F238E27FC236}">
                <a16:creationId xmlns:a16="http://schemas.microsoft.com/office/drawing/2014/main" id="{B174C8A6-E197-FF47-A90E-9FD91B6B917F}"/>
              </a:ext>
            </a:extLst>
          </p:cNvPr>
          <p:cNvSpPr>
            <a:spLocks noGrp="1"/>
          </p:cNvSpPr>
          <p:nvPr>
            <p:ph idx="1"/>
          </p:nvPr>
        </p:nvSpPr>
        <p:spPr/>
        <p:txBody>
          <a:bodyPr/>
          <a:lstStyle/>
          <a:p>
            <a:r>
              <a:rPr lang="en-US" dirty="0"/>
              <a:t>Limited on leg positioning due to limitations of MRI</a:t>
            </a:r>
          </a:p>
          <a:p>
            <a:pPr lvl="1"/>
            <a:r>
              <a:rPr lang="en-US" dirty="0"/>
              <a:t>Potential of increasing dose by proximity to contralateral limb</a:t>
            </a:r>
          </a:p>
          <a:p>
            <a:pPr lvl="1"/>
            <a:r>
              <a:rPr lang="en-US" dirty="0"/>
              <a:t>May limit how bolus is positioned, but usually this is flexible</a:t>
            </a:r>
          </a:p>
          <a:p>
            <a:pPr marL="457200" lvl="1" indent="0">
              <a:buNone/>
            </a:pPr>
            <a:endParaRPr lang="en-US" dirty="0"/>
          </a:p>
        </p:txBody>
      </p:sp>
    </p:spTree>
    <p:extLst>
      <p:ext uri="{BB962C8B-B14F-4D97-AF65-F5344CB8AC3E}">
        <p14:creationId xmlns:p14="http://schemas.microsoft.com/office/powerpoint/2010/main" val="37513223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can of a human brain in a neurology clinic">
            <a:extLst>
              <a:ext uri="{FF2B5EF4-FFF2-40B4-BE49-F238E27FC236}">
                <a16:creationId xmlns:a16="http://schemas.microsoft.com/office/drawing/2014/main" id="{E23B4423-DBA8-498B-B3DB-47870A569A4E}"/>
              </a:ext>
            </a:extLst>
          </p:cNvPr>
          <p:cNvPicPr>
            <a:picLocks noChangeAspect="1"/>
          </p:cNvPicPr>
          <p:nvPr/>
        </p:nvPicPr>
        <p:blipFill rotWithShape="1">
          <a:blip r:embed="rId2"/>
          <a:srcRect t="15907" b="9093"/>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3B5683-13B0-594A-B373-43E337BB77E7}"/>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solidFill>
                  <a:schemeClr val="bg1"/>
                </a:solidFill>
              </a:rPr>
              <a:t>MRI Simulator Sarcoma Cases</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57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5FEA8-173C-4257-8EE5-2DC5DFA39B84}"/>
              </a:ext>
            </a:extLst>
          </p:cNvPr>
          <p:cNvSpPr>
            <a:spLocks noGrp="1"/>
          </p:cNvSpPr>
          <p:nvPr>
            <p:ph type="title"/>
          </p:nvPr>
        </p:nvSpPr>
        <p:spPr/>
        <p:txBody>
          <a:bodyPr/>
          <a:lstStyle/>
          <a:p>
            <a:r>
              <a:rPr lang="en-US"/>
              <a:t>Demographics</a:t>
            </a:r>
            <a:endParaRPr lang="en-US" dirty="0"/>
          </a:p>
        </p:txBody>
      </p:sp>
      <p:sp>
        <p:nvSpPr>
          <p:cNvPr id="3" name="Content Placeholder 2">
            <a:extLst>
              <a:ext uri="{FF2B5EF4-FFF2-40B4-BE49-F238E27FC236}">
                <a16:creationId xmlns:a16="http://schemas.microsoft.com/office/drawing/2014/main" id="{7DF5EAAD-FA14-4C88-BEEB-D3866542D09F}"/>
              </a:ext>
            </a:extLst>
          </p:cNvPr>
          <p:cNvSpPr>
            <a:spLocks noGrp="1"/>
          </p:cNvSpPr>
          <p:nvPr>
            <p:ph idx="1"/>
          </p:nvPr>
        </p:nvSpPr>
        <p:spPr/>
        <p:txBody>
          <a:bodyPr/>
          <a:lstStyle/>
          <a:p>
            <a:pPr marL="305435" indent="-305435"/>
            <a:r>
              <a:rPr lang="en-US" sz="2400"/>
              <a:t>10 patients, 12 plans</a:t>
            </a:r>
          </a:p>
          <a:p>
            <a:pPr marL="305435" indent="-305435"/>
            <a:r>
              <a:rPr lang="en-US" sz="2400"/>
              <a:t>5 lower extremity</a:t>
            </a:r>
          </a:p>
          <a:p>
            <a:pPr marL="305435" indent="-305435"/>
            <a:r>
              <a:rPr lang="en-US" sz="2400"/>
              <a:t>2 upper extremity</a:t>
            </a:r>
          </a:p>
          <a:p>
            <a:pPr marL="305435" indent="-305435"/>
            <a:r>
              <a:rPr lang="en-US" sz="2400"/>
              <a:t>2 pelvis</a:t>
            </a:r>
          </a:p>
          <a:p>
            <a:pPr marL="305435" indent="-305435"/>
            <a:r>
              <a:rPr lang="en-US" sz="2400"/>
              <a:t>1 spine</a:t>
            </a:r>
            <a:endParaRPr lang="en-US" sz="2400" dirty="0"/>
          </a:p>
        </p:txBody>
      </p:sp>
    </p:spTree>
    <p:extLst>
      <p:ext uri="{BB962C8B-B14F-4D97-AF65-F5344CB8AC3E}">
        <p14:creationId xmlns:p14="http://schemas.microsoft.com/office/powerpoint/2010/main" val="37644030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58B5E-5FA8-1846-9530-9C9D9E1092C5}"/>
              </a:ext>
            </a:extLst>
          </p:cNvPr>
          <p:cNvSpPr>
            <a:spLocks noGrp="1"/>
          </p:cNvSpPr>
          <p:nvPr>
            <p:ph type="title"/>
          </p:nvPr>
        </p:nvSpPr>
        <p:spPr/>
        <p:txBody>
          <a:bodyPr/>
          <a:lstStyle/>
          <a:p>
            <a:r>
              <a:rPr lang="en-US" dirty="0"/>
              <a:t>Cases Performed</a:t>
            </a:r>
          </a:p>
        </p:txBody>
      </p:sp>
      <p:graphicFrame>
        <p:nvGraphicFramePr>
          <p:cNvPr id="4" name="Table 3">
            <a:extLst>
              <a:ext uri="{FF2B5EF4-FFF2-40B4-BE49-F238E27FC236}">
                <a16:creationId xmlns:a16="http://schemas.microsoft.com/office/drawing/2014/main" id="{02982A91-9041-8D4F-A05C-8549190244B1}"/>
              </a:ext>
            </a:extLst>
          </p:cNvPr>
          <p:cNvGraphicFramePr>
            <a:graphicFrameLocks noGrp="1"/>
          </p:cNvGraphicFramePr>
          <p:nvPr>
            <p:extLst>
              <p:ext uri="{D42A27DB-BD31-4B8C-83A1-F6EECF244321}">
                <p14:modId xmlns:p14="http://schemas.microsoft.com/office/powerpoint/2010/main" val="3630419682"/>
              </p:ext>
            </p:extLst>
          </p:nvPr>
        </p:nvGraphicFramePr>
        <p:xfrm>
          <a:off x="543976" y="2081307"/>
          <a:ext cx="3365487" cy="1530000"/>
        </p:xfrm>
        <a:graphic>
          <a:graphicData uri="http://schemas.openxmlformats.org/drawingml/2006/table">
            <a:tbl>
              <a:tblPr>
                <a:tableStyleId>{5C22544A-7EE6-4342-B048-85BDC9FD1C3A}</a:tableStyleId>
              </a:tblPr>
              <a:tblGrid>
                <a:gridCol w="3151174">
                  <a:extLst>
                    <a:ext uri="{9D8B030D-6E8A-4147-A177-3AD203B41FA5}">
                      <a16:colId xmlns:a16="http://schemas.microsoft.com/office/drawing/2014/main" val="2361915931"/>
                    </a:ext>
                  </a:extLst>
                </a:gridCol>
                <a:gridCol w="214313">
                  <a:extLst>
                    <a:ext uri="{9D8B030D-6E8A-4147-A177-3AD203B41FA5}">
                      <a16:colId xmlns:a16="http://schemas.microsoft.com/office/drawing/2014/main" val="2194482814"/>
                    </a:ext>
                  </a:extLst>
                </a:gridCol>
              </a:tblGrid>
              <a:tr h="306000">
                <a:tc gridSpan="2">
                  <a:txBody>
                    <a:bodyPr/>
                    <a:lstStyle/>
                    <a:p>
                      <a:pPr algn="l" fontAlgn="b"/>
                      <a:r>
                        <a:rPr lang="en-CA" sz="1800" b="1" u="none" strike="noStrike" dirty="0">
                          <a:solidFill>
                            <a:srgbClr val="000000"/>
                          </a:solidFill>
                          <a:effectLst/>
                        </a:rPr>
                        <a:t>Intent</a:t>
                      </a:r>
                      <a:endParaRPr lang="en-CA" sz="1800" b="1"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r" fontAlgn="b"/>
                      <a:endParaRPr lang="en-CA"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77862006"/>
                  </a:ext>
                </a:extLst>
              </a:tr>
              <a:tr h="306000">
                <a:tc>
                  <a:txBody>
                    <a:bodyPr/>
                    <a:lstStyle/>
                    <a:p>
                      <a:pPr algn="l" fontAlgn="b"/>
                      <a:r>
                        <a:rPr lang="en-CA" sz="1800" b="0" u="none" strike="noStrike" dirty="0">
                          <a:solidFill>
                            <a:srgbClr val="000000"/>
                          </a:solidFill>
                          <a:effectLst/>
                        </a:rPr>
                        <a:t>Preoperative</a:t>
                      </a:r>
                      <a:endParaRPr lang="en-CA"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CA" sz="1800" b="0" u="none" strike="noStrike" dirty="0">
                          <a:solidFill>
                            <a:srgbClr val="000000"/>
                          </a:solidFill>
                          <a:effectLst/>
                        </a:rPr>
                        <a:t>7</a:t>
                      </a:r>
                      <a:endParaRPr lang="en-CA"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40619838"/>
                  </a:ext>
                </a:extLst>
              </a:tr>
              <a:tr h="306000">
                <a:tc>
                  <a:txBody>
                    <a:bodyPr/>
                    <a:lstStyle/>
                    <a:p>
                      <a:pPr algn="l" fontAlgn="b"/>
                      <a:r>
                        <a:rPr lang="en-CA" sz="1800" b="0" u="none" strike="noStrike" dirty="0">
                          <a:solidFill>
                            <a:srgbClr val="000000"/>
                          </a:solidFill>
                          <a:effectLst/>
                        </a:rPr>
                        <a:t>Postoperative</a:t>
                      </a:r>
                      <a:endParaRPr lang="en-CA"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CA" sz="1800" b="0" u="none" strike="noStrike" dirty="0">
                          <a:solidFill>
                            <a:srgbClr val="000000"/>
                          </a:solidFill>
                          <a:effectLst/>
                        </a:rPr>
                        <a:t>1</a:t>
                      </a:r>
                      <a:endParaRPr lang="en-CA"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67987546"/>
                  </a:ext>
                </a:extLst>
              </a:tr>
              <a:tr h="306000">
                <a:tc>
                  <a:txBody>
                    <a:bodyPr/>
                    <a:lstStyle/>
                    <a:p>
                      <a:pPr algn="l" fontAlgn="b"/>
                      <a:r>
                        <a:rPr lang="en-CA" sz="1800" u="none" strike="noStrike" dirty="0" err="1">
                          <a:effectLst/>
                        </a:rPr>
                        <a:t>Oligomet</a:t>
                      </a:r>
                      <a:endParaRPr lang="en-CA"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CA" sz="1800" u="none" strike="noStrike" dirty="0">
                          <a:effectLst/>
                        </a:rPr>
                        <a:t>1</a:t>
                      </a:r>
                      <a:endParaRPr lang="en-CA"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33082341"/>
                  </a:ext>
                </a:extLst>
              </a:tr>
              <a:tr h="306000">
                <a:tc>
                  <a:txBody>
                    <a:bodyPr/>
                    <a:lstStyle/>
                    <a:p>
                      <a:pPr algn="l" fontAlgn="b"/>
                      <a:r>
                        <a:rPr lang="en-CA" sz="1800" u="none" strike="noStrike" dirty="0">
                          <a:effectLst/>
                        </a:rPr>
                        <a:t>Palliative</a:t>
                      </a:r>
                      <a:endParaRPr lang="en-CA"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CA" sz="1800" u="none" strike="noStrike" dirty="0">
                          <a:effectLst/>
                        </a:rPr>
                        <a:t>1</a:t>
                      </a:r>
                      <a:endParaRPr lang="en-CA"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59324076"/>
                  </a:ext>
                </a:extLst>
              </a:tr>
            </a:tbl>
          </a:graphicData>
        </a:graphic>
      </p:graphicFrame>
      <p:graphicFrame>
        <p:nvGraphicFramePr>
          <p:cNvPr id="5" name="Table 4">
            <a:extLst>
              <a:ext uri="{FF2B5EF4-FFF2-40B4-BE49-F238E27FC236}">
                <a16:creationId xmlns:a16="http://schemas.microsoft.com/office/drawing/2014/main" id="{65A4CD55-25CF-E349-96F5-EEE9A28993F7}"/>
              </a:ext>
            </a:extLst>
          </p:cNvPr>
          <p:cNvGraphicFramePr>
            <a:graphicFrameLocks noGrp="1"/>
          </p:cNvGraphicFramePr>
          <p:nvPr>
            <p:extLst>
              <p:ext uri="{D42A27DB-BD31-4B8C-83A1-F6EECF244321}">
                <p14:modId xmlns:p14="http://schemas.microsoft.com/office/powerpoint/2010/main" val="2412265186"/>
              </p:ext>
            </p:extLst>
          </p:nvPr>
        </p:nvGraphicFramePr>
        <p:xfrm>
          <a:off x="4389466" y="2078621"/>
          <a:ext cx="1706534" cy="1530000"/>
        </p:xfrm>
        <a:graphic>
          <a:graphicData uri="http://schemas.openxmlformats.org/drawingml/2006/table">
            <a:tbl>
              <a:tblPr>
                <a:tableStyleId>{5C22544A-7EE6-4342-B048-85BDC9FD1C3A}</a:tableStyleId>
              </a:tblPr>
              <a:tblGrid>
                <a:gridCol w="1200800">
                  <a:extLst>
                    <a:ext uri="{9D8B030D-6E8A-4147-A177-3AD203B41FA5}">
                      <a16:colId xmlns:a16="http://schemas.microsoft.com/office/drawing/2014/main" val="565009564"/>
                    </a:ext>
                  </a:extLst>
                </a:gridCol>
                <a:gridCol w="505734">
                  <a:extLst>
                    <a:ext uri="{9D8B030D-6E8A-4147-A177-3AD203B41FA5}">
                      <a16:colId xmlns:a16="http://schemas.microsoft.com/office/drawing/2014/main" val="663730744"/>
                    </a:ext>
                  </a:extLst>
                </a:gridCol>
              </a:tblGrid>
              <a:tr h="306000">
                <a:tc gridSpan="2">
                  <a:txBody>
                    <a:bodyPr/>
                    <a:lstStyle/>
                    <a:p>
                      <a:pPr algn="l" fontAlgn="b"/>
                      <a:r>
                        <a:rPr lang="en-CA" sz="1800" b="1" u="none" strike="noStrike" dirty="0">
                          <a:solidFill>
                            <a:srgbClr val="000000"/>
                          </a:solidFill>
                          <a:effectLst/>
                        </a:rPr>
                        <a:t>Location</a:t>
                      </a:r>
                      <a:endParaRPr lang="en-CA" sz="1800" b="1"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r" fontAlgn="b"/>
                      <a:endParaRPr lang="en-CA"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96165506"/>
                  </a:ext>
                </a:extLst>
              </a:tr>
              <a:tr h="306000">
                <a:tc>
                  <a:txBody>
                    <a:bodyPr/>
                    <a:lstStyle/>
                    <a:p>
                      <a:pPr algn="l" fontAlgn="b"/>
                      <a:r>
                        <a:rPr lang="en-CA" sz="1800" u="none" strike="noStrike" dirty="0">
                          <a:effectLst/>
                        </a:rPr>
                        <a:t>Leg</a:t>
                      </a:r>
                      <a:endParaRPr lang="en-CA"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CA" sz="1800" b="1" u="none" strike="noStrike" dirty="0">
                          <a:solidFill>
                            <a:srgbClr val="000000"/>
                          </a:solidFill>
                          <a:effectLst/>
                        </a:rPr>
                        <a:t>5</a:t>
                      </a:r>
                      <a:endParaRPr lang="en-CA"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45178717"/>
                  </a:ext>
                </a:extLst>
              </a:tr>
              <a:tr h="306000">
                <a:tc>
                  <a:txBody>
                    <a:bodyPr/>
                    <a:lstStyle/>
                    <a:p>
                      <a:pPr algn="l" fontAlgn="b"/>
                      <a:r>
                        <a:rPr lang="en-CA" sz="1800" u="none" strike="noStrike">
                          <a:effectLst/>
                        </a:rPr>
                        <a:t>Arm</a:t>
                      </a:r>
                      <a:endParaRPr lang="en-CA"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CA" sz="1800" b="0" u="none" strike="noStrike" dirty="0">
                          <a:solidFill>
                            <a:srgbClr val="000000"/>
                          </a:solidFill>
                          <a:effectLst/>
                        </a:rPr>
                        <a:t>2</a:t>
                      </a:r>
                      <a:endParaRPr lang="en-CA"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12615196"/>
                  </a:ext>
                </a:extLst>
              </a:tr>
              <a:tr h="306000">
                <a:tc>
                  <a:txBody>
                    <a:bodyPr/>
                    <a:lstStyle/>
                    <a:p>
                      <a:pPr algn="l" fontAlgn="b"/>
                      <a:r>
                        <a:rPr lang="en-CA" sz="1800" u="none" strike="noStrike" dirty="0">
                          <a:effectLst/>
                        </a:rPr>
                        <a:t>Pelvis</a:t>
                      </a:r>
                      <a:endParaRPr lang="en-CA"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CA" sz="1800" u="none" strike="noStrike" dirty="0">
                          <a:effectLst/>
                        </a:rPr>
                        <a:t>2</a:t>
                      </a:r>
                      <a:endParaRPr lang="en-CA"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82882125"/>
                  </a:ext>
                </a:extLst>
              </a:tr>
              <a:tr h="306000">
                <a:tc>
                  <a:txBody>
                    <a:bodyPr/>
                    <a:lstStyle/>
                    <a:p>
                      <a:pPr algn="l" fontAlgn="b"/>
                      <a:r>
                        <a:rPr lang="en-CA" sz="1800" u="none" strike="noStrike" dirty="0">
                          <a:effectLst/>
                        </a:rPr>
                        <a:t>Spine</a:t>
                      </a:r>
                      <a:endParaRPr lang="en-CA"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CA" sz="1800" u="none" strike="noStrike" dirty="0">
                          <a:effectLst/>
                        </a:rPr>
                        <a:t>1</a:t>
                      </a:r>
                      <a:endParaRPr lang="en-CA"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89369947"/>
                  </a:ext>
                </a:extLst>
              </a:tr>
            </a:tbl>
          </a:graphicData>
        </a:graphic>
      </p:graphicFrame>
      <p:graphicFrame>
        <p:nvGraphicFramePr>
          <p:cNvPr id="7" name="Table 6">
            <a:extLst>
              <a:ext uri="{FF2B5EF4-FFF2-40B4-BE49-F238E27FC236}">
                <a16:creationId xmlns:a16="http://schemas.microsoft.com/office/drawing/2014/main" id="{6844B9F6-4ACC-BA47-B33A-9B25DF535725}"/>
              </a:ext>
            </a:extLst>
          </p:cNvPr>
          <p:cNvGraphicFramePr>
            <a:graphicFrameLocks noGrp="1"/>
          </p:cNvGraphicFramePr>
          <p:nvPr>
            <p:extLst>
              <p:ext uri="{D42A27DB-BD31-4B8C-83A1-F6EECF244321}">
                <p14:modId xmlns:p14="http://schemas.microsoft.com/office/powerpoint/2010/main" val="2507300585"/>
              </p:ext>
            </p:extLst>
          </p:nvPr>
        </p:nvGraphicFramePr>
        <p:xfrm>
          <a:off x="7007829" y="2078621"/>
          <a:ext cx="4805230" cy="2147390"/>
        </p:xfrm>
        <a:graphic>
          <a:graphicData uri="http://schemas.openxmlformats.org/drawingml/2006/table">
            <a:tbl>
              <a:tblPr>
                <a:tableStyleId>{5C22544A-7EE6-4342-B048-85BDC9FD1C3A}</a:tableStyleId>
              </a:tblPr>
              <a:tblGrid>
                <a:gridCol w="4495215">
                  <a:extLst>
                    <a:ext uri="{9D8B030D-6E8A-4147-A177-3AD203B41FA5}">
                      <a16:colId xmlns:a16="http://schemas.microsoft.com/office/drawing/2014/main" val="160197480"/>
                    </a:ext>
                  </a:extLst>
                </a:gridCol>
                <a:gridCol w="310015">
                  <a:extLst>
                    <a:ext uri="{9D8B030D-6E8A-4147-A177-3AD203B41FA5}">
                      <a16:colId xmlns:a16="http://schemas.microsoft.com/office/drawing/2014/main" val="3740244747"/>
                    </a:ext>
                  </a:extLst>
                </a:gridCol>
              </a:tblGrid>
              <a:tr h="306770">
                <a:tc gridSpan="2">
                  <a:txBody>
                    <a:bodyPr/>
                    <a:lstStyle/>
                    <a:p>
                      <a:pPr algn="l" fontAlgn="b"/>
                      <a:r>
                        <a:rPr lang="en-CA" sz="1800" b="1" u="none" strike="noStrike" dirty="0">
                          <a:effectLst/>
                        </a:rPr>
                        <a:t>Histology</a:t>
                      </a:r>
                      <a:endParaRPr lang="en-CA" sz="18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extLst>
                  <a:ext uri="{0D108BD9-81ED-4DB2-BD59-A6C34878D82A}">
                    <a16:rowId xmlns:a16="http://schemas.microsoft.com/office/drawing/2014/main" val="2213278478"/>
                  </a:ext>
                </a:extLst>
              </a:tr>
              <a:tr h="306770">
                <a:tc>
                  <a:txBody>
                    <a:bodyPr/>
                    <a:lstStyle/>
                    <a:p>
                      <a:pPr algn="l" fontAlgn="b"/>
                      <a:r>
                        <a:rPr lang="en-CA" sz="1800" b="0" u="none" strike="noStrike" dirty="0">
                          <a:effectLst/>
                        </a:rPr>
                        <a:t>Myxofibrosarcoma</a:t>
                      </a:r>
                      <a:endParaRPr lang="en-CA"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CA" sz="1800" b="1" u="none" strike="noStrike" dirty="0">
                          <a:solidFill>
                            <a:srgbClr val="000000"/>
                          </a:solidFill>
                          <a:effectLst/>
                        </a:rPr>
                        <a:t>3</a:t>
                      </a:r>
                      <a:endParaRPr lang="en-CA"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69074195"/>
                  </a:ext>
                </a:extLst>
              </a:tr>
              <a:tr h="306770">
                <a:tc>
                  <a:txBody>
                    <a:bodyPr/>
                    <a:lstStyle/>
                    <a:p>
                      <a:pPr algn="l" fontAlgn="b"/>
                      <a:r>
                        <a:rPr lang="en-CA" sz="1800" b="0" u="none" strike="noStrike" dirty="0">
                          <a:effectLst/>
                        </a:rPr>
                        <a:t>Undifferentiated pleiomorphic sarcoma</a:t>
                      </a:r>
                      <a:endParaRPr lang="en-CA"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CA" sz="1800" b="1" u="none" strike="noStrike" dirty="0">
                          <a:solidFill>
                            <a:srgbClr val="000000"/>
                          </a:solidFill>
                          <a:effectLst/>
                        </a:rPr>
                        <a:t>2</a:t>
                      </a:r>
                      <a:endParaRPr lang="en-CA"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21925743"/>
                  </a:ext>
                </a:extLst>
              </a:tr>
              <a:tr h="306770">
                <a:tc>
                  <a:txBody>
                    <a:bodyPr/>
                    <a:lstStyle/>
                    <a:p>
                      <a:pPr algn="l" fontAlgn="b"/>
                      <a:r>
                        <a:rPr lang="en-CA" sz="1800" b="0" u="none" strike="noStrike" dirty="0">
                          <a:effectLst/>
                        </a:rPr>
                        <a:t>Leiomyosarcoma</a:t>
                      </a:r>
                      <a:endParaRPr lang="en-CA"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CA" sz="1800" u="none" strike="noStrike" dirty="0">
                          <a:effectLst/>
                        </a:rPr>
                        <a:t>1</a:t>
                      </a:r>
                      <a:endParaRPr lang="en-CA"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29328465"/>
                  </a:ext>
                </a:extLst>
              </a:tr>
              <a:tr h="306770">
                <a:tc>
                  <a:txBody>
                    <a:bodyPr/>
                    <a:lstStyle/>
                    <a:p>
                      <a:pPr algn="l" fontAlgn="b"/>
                      <a:r>
                        <a:rPr lang="en-CA" sz="1800" b="0" u="none" strike="noStrike" dirty="0">
                          <a:effectLst/>
                        </a:rPr>
                        <a:t>Liposarcoma</a:t>
                      </a:r>
                      <a:endParaRPr lang="en-CA"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CA" sz="1800" u="none" strike="noStrike" dirty="0">
                          <a:effectLst/>
                        </a:rPr>
                        <a:t>2</a:t>
                      </a:r>
                      <a:endParaRPr lang="en-CA"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56717492"/>
                  </a:ext>
                </a:extLst>
              </a:tr>
              <a:tr h="306770">
                <a:tc>
                  <a:txBody>
                    <a:bodyPr/>
                    <a:lstStyle/>
                    <a:p>
                      <a:pPr algn="l" fontAlgn="b"/>
                      <a:r>
                        <a:rPr lang="en-CA" sz="1800" b="0" u="none" strike="noStrike" dirty="0">
                          <a:effectLst/>
                        </a:rPr>
                        <a:t>Epithelioid</a:t>
                      </a:r>
                      <a:endParaRPr lang="en-CA"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CA" sz="1800" u="none" strike="noStrike" dirty="0">
                          <a:effectLst/>
                        </a:rPr>
                        <a:t>1</a:t>
                      </a:r>
                      <a:endParaRPr lang="en-CA"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27903288"/>
                  </a:ext>
                </a:extLst>
              </a:tr>
              <a:tr h="306770">
                <a:tc>
                  <a:txBody>
                    <a:bodyPr/>
                    <a:lstStyle/>
                    <a:p>
                      <a:pPr algn="l" fontAlgn="b"/>
                      <a:r>
                        <a:rPr lang="en-CA" sz="1800" b="0" u="none" strike="noStrike" dirty="0">
                          <a:effectLst/>
                        </a:rPr>
                        <a:t>Ewing Sarcoma</a:t>
                      </a:r>
                      <a:endParaRPr lang="en-CA"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CA" sz="1800" u="none" strike="noStrike" dirty="0">
                          <a:effectLst/>
                        </a:rPr>
                        <a:t>1</a:t>
                      </a:r>
                      <a:endParaRPr lang="en-CA"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22278188"/>
                  </a:ext>
                </a:extLst>
              </a:tr>
            </a:tbl>
          </a:graphicData>
        </a:graphic>
      </p:graphicFrame>
    </p:spTree>
    <p:extLst>
      <p:ext uri="{BB962C8B-B14F-4D97-AF65-F5344CB8AC3E}">
        <p14:creationId xmlns:p14="http://schemas.microsoft.com/office/powerpoint/2010/main" val="39104417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93" name="Rectangle 92">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4D41F8F-C4F7-C048-B540-1C803B016585}"/>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700"/>
              <a:t>Preoperative RT:</a:t>
            </a:r>
            <a:br>
              <a:rPr lang="en-US" sz="3700"/>
            </a:br>
            <a:r>
              <a:rPr lang="en-US" sz="3700"/>
              <a:t>High Grade Myxoid/Round Cell Liposarcoma</a:t>
            </a:r>
          </a:p>
        </p:txBody>
      </p:sp>
      <p:sp>
        <p:nvSpPr>
          <p:cNvPr id="95" name="Rectangle 9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9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Picture 72">
            <a:extLst>
              <a:ext uri="{FF2B5EF4-FFF2-40B4-BE49-F238E27FC236}">
                <a16:creationId xmlns:a16="http://schemas.microsoft.com/office/drawing/2014/main" id="{72014CEE-9EC5-9D4C-BB9A-C51E99F8BD39}"/>
              </a:ext>
            </a:extLst>
          </p:cNvPr>
          <p:cNvPicPr>
            <a:picLocks noChangeAspect="1"/>
          </p:cNvPicPr>
          <p:nvPr/>
        </p:nvPicPr>
        <p:blipFill rotWithShape="1">
          <a:blip r:embed="rId3"/>
          <a:srcRect l="7984" t="12771" r="50100" b="4211"/>
          <a:stretch/>
        </p:blipFill>
        <p:spPr bwMode="auto">
          <a:xfrm>
            <a:off x="4861560" y="1490183"/>
            <a:ext cx="6580579" cy="36664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401692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93" name="Rectangle 92">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4D41F8F-C4F7-C048-B540-1C803B016585}"/>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700"/>
              <a:t>Preoperative RT:</a:t>
            </a:r>
            <a:br>
              <a:rPr lang="en-US" sz="3700"/>
            </a:br>
            <a:r>
              <a:rPr lang="en-US" sz="3700"/>
              <a:t>High Grade Myxoid/Round Cell Liposarcoma</a:t>
            </a:r>
          </a:p>
        </p:txBody>
      </p:sp>
      <p:sp>
        <p:nvSpPr>
          <p:cNvPr id="95" name="Rectangle 9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9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 name="Picture 70">
            <a:extLst>
              <a:ext uri="{FF2B5EF4-FFF2-40B4-BE49-F238E27FC236}">
                <a16:creationId xmlns:a16="http://schemas.microsoft.com/office/drawing/2014/main" id="{84F2975C-48C7-4249-8D45-390EE20C17E0}"/>
              </a:ext>
            </a:extLst>
          </p:cNvPr>
          <p:cNvPicPr>
            <a:picLocks noChangeAspect="1"/>
          </p:cNvPicPr>
          <p:nvPr/>
        </p:nvPicPr>
        <p:blipFill rotWithShape="1">
          <a:blip r:embed="rId3"/>
          <a:srcRect l="8256" t="14867" r="50230" b="7720"/>
          <a:stretch/>
        </p:blipFill>
        <p:spPr bwMode="auto">
          <a:xfrm>
            <a:off x="4864608" y="1550072"/>
            <a:ext cx="6846363" cy="3606601"/>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37774876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2" name="Rectangle 81">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4D41F8F-C4F7-C048-B540-1C803B016585}"/>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Importance of Recent MRI</a:t>
            </a:r>
          </a:p>
        </p:txBody>
      </p:sp>
      <p:sp>
        <p:nvSpPr>
          <p:cNvPr id="84" name="Rectangle 8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Picture 72">
            <a:extLst>
              <a:ext uri="{FF2B5EF4-FFF2-40B4-BE49-F238E27FC236}">
                <a16:creationId xmlns:a16="http://schemas.microsoft.com/office/drawing/2014/main" id="{B3F5B2C8-A4BE-B446-A26E-312670D7B477}"/>
              </a:ext>
            </a:extLst>
          </p:cNvPr>
          <p:cNvPicPr>
            <a:picLocks noChangeAspect="1"/>
          </p:cNvPicPr>
          <p:nvPr/>
        </p:nvPicPr>
        <p:blipFill rotWithShape="1">
          <a:blip r:embed="rId3"/>
          <a:srcRect l="7784" t="12771" r="49501" b="4211"/>
          <a:stretch/>
        </p:blipFill>
        <p:spPr bwMode="auto">
          <a:xfrm>
            <a:off x="4864608" y="1473881"/>
            <a:ext cx="6846363" cy="3758983"/>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704805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C9AA20-192A-6045-9398-636E5DD716A1}"/>
              </a:ext>
            </a:extLst>
          </p:cNvPr>
          <p:cNvSpPr>
            <a:spLocks noGrp="1"/>
          </p:cNvSpPr>
          <p:nvPr>
            <p:ph type="title"/>
          </p:nvPr>
        </p:nvSpPr>
        <p:spPr/>
        <p:txBody>
          <a:bodyPr/>
          <a:lstStyle/>
          <a:p>
            <a:r>
              <a:rPr lang="en-US" dirty="0"/>
              <a:t>History of Sarcoma</a:t>
            </a:r>
          </a:p>
        </p:txBody>
      </p:sp>
      <p:sp>
        <p:nvSpPr>
          <p:cNvPr id="6" name="Content Placeholder 5">
            <a:extLst>
              <a:ext uri="{FF2B5EF4-FFF2-40B4-BE49-F238E27FC236}">
                <a16:creationId xmlns:a16="http://schemas.microsoft.com/office/drawing/2014/main" id="{3A29B27A-D746-5141-AE7E-4A2E01EE8F6C}"/>
              </a:ext>
            </a:extLst>
          </p:cNvPr>
          <p:cNvSpPr>
            <a:spLocks noGrp="1"/>
          </p:cNvSpPr>
          <p:nvPr>
            <p:ph idx="1"/>
          </p:nvPr>
        </p:nvSpPr>
        <p:spPr/>
        <p:txBody>
          <a:bodyPr>
            <a:normAutofit fontScale="70000" lnSpcReduction="20000"/>
          </a:bodyPr>
          <a:lstStyle/>
          <a:p>
            <a:r>
              <a:rPr lang="en-US" dirty="0"/>
              <a:t>1921 - James Ewing describes diffuse endothelioma of bone (then called Ewing’s tumor by Codman)</a:t>
            </a:r>
          </a:p>
          <a:p>
            <a:r>
              <a:rPr lang="en-US" dirty="0"/>
              <a:t>1931 - Sir Stanford Cade advocated 6000 rad over six weeks to primary</a:t>
            </a:r>
          </a:p>
          <a:p>
            <a:pPr lvl="1"/>
            <a:r>
              <a:rPr lang="en-US" dirty="0"/>
              <a:t>If no </a:t>
            </a:r>
            <a:r>
              <a:rPr lang="en-US" dirty="0" err="1"/>
              <a:t>mets</a:t>
            </a:r>
            <a:r>
              <a:rPr lang="en-US" dirty="0"/>
              <a:t> over 6-9 months, then amputate</a:t>
            </a:r>
          </a:p>
          <a:p>
            <a:r>
              <a:rPr lang="en-US" dirty="0"/>
              <a:t>1941 Ferguson AB: Treatment of osteogenic sarcoma. J Bone Joint Surg 22:92-100, 1940</a:t>
            </a:r>
          </a:p>
          <a:p>
            <a:pPr lvl="1"/>
            <a:r>
              <a:rPr lang="en-US" i="1" dirty="0"/>
              <a:t>“Results indicate that early amputation not only is not the best treatment, but that it actually tends to assure the death of the patient”</a:t>
            </a:r>
          </a:p>
          <a:p>
            <a:pPr lvl="1"/>
            <a:r>
              <a:rPr lang="en-US" dirty="0"/>
              <a:t>Treatment recommended:</a:t>
            </a:r>
          </a:p>
          <a:p>
            <a:pPr marL="1257300" lvl="2" indent="-342900">
              <a:buFont typeface="+mj-lt"/>
              <a:buAutoNum type="arabicPeriod"/>
            </a:pPr>
            <a:r>
              <a:rPr lang="en-US" dirty="0"/>
              <a:t>Avoid early amputation</a:t>
            </a:r>
          </a:p>
          <a:p>
            <a:pPr marL="1257300" lvl="2" indent="-342900">
              <a:buFont typeface="+mj-lt"/>
              <a:buAutoNum type="arabicPeriod"/>
            </a:pPr>
            <a:r>
              <a:rPr lang="en-US" dirty="0"/>
              <a:t>Delay amputation</a:t>
            </a:r>
          </a:p>
          <a:p>
            <a:pPr marL="1257300" lvl="2" indent="-342900">
              <a:buFont typeface="+mj-lt"/>
              <a:buAutoNum type="arabicPeriod"/>
            </a:pPr>
            <a:r>
              <a:rPr lang="en-US" dirty="0"/>
              <a:t>Give X-ray radiation prior to amputation</a:t>
            </a:r>
          </a:p>
          <a:p>
            <a:pPr marL="1257300" lvl="2" indent="-342900">
              <a:buFont typeface="+mj-lt"/>
              <a:buAutoNum type="arabicPeriod"/>
            </a:pPr>
            <a:r>
              <a:rPr lang="en-US" dirty="0"/>
              <a:t>Radiate, excise, and implant bone grafts before amputation</a:t>
            </a:r>
          </a:p>
          <a:p>
            <a:pPr marL="1257300" lvl="2" indent="-342900">
              <a:buFont typeface="+mj-lt"/>
              <a:buAutoNum type="arabicPeriod"/>
            </a:pPr>
            <a:r>
              <a:rPr lang="en-US" dirty="0"/>
              <a:t>Repeat excision before amputation</a:t>
            </a:r>
          </a:p>
        </p:txBody>
      </p:sp>
      <p:sp>
        <p:nvSpPr>
          <p:cNvPr id="2" name="TextBox 1">
            <a:extLst>
              <a:ext uri="{FF2B5EF4-FFF2-40B4-BE49-F238E27FC236}">
                <a16:creationId xmlns:a16="http://schemas.microsoft.com/office/drawing/2014/main" id="{140DA785-20D5-7A4A-88BC-AB8BC1C4DD2D}"/>
              </a:ext>
            </a:extLst>
          </p:cNvPr>
          <p:cNvSpPr txBox="1"/>
          <p:nvPr/>
        </p:nvSpPr>
        <p:spPr>
          <a:xfrm>
            <a:off x="8153400" y="6338185"/>
            <a:ext cx="2438400" cy="553998"/>
          </a:xfrm>
          <a:prstGeom prst="rect">
            <a:avLst/>
          </a:prstGeom>
          <a:noFill/>
        </p:spPr>
        <p:txBody>
          <a:bodyPr wrap="square" rtlCol="0">
            <a:spAutoFit/>
          </a:bodyPr>
          <a:lstStyle/>
          <a:p>
            <a:r>
              <a:rPr lang="en-CA" sz="1000" dirty="0"/>
              <a:t>Peltier, J Surg </a:t>
            </a:r>
            <a:r>
              <a:rPr lang="en-CA" sz="1000" dirty="0" err="1"/>
              <a:t>Onc</a:t>
            </a:r>
            <a:r>
              <a:rPr lang="en-CA" sz="1000" dirty="0"/>
              <a:t> 1985; 30:201-205 </a:t>
            </a:r>
          </a:p>
          <a:p>
            <a:r>
              <a:rPr lang="en-CA" sz="1000" dirty="0"/>
              <a:t>Jaffe et al., Sarcoma. 2013; 2013: 203531.</a:t>
            </a:r>
            <a:endParaRPr lang="en-US" sz="1000" dirty="0"/>
          </a:p>
        </p:txBody>
      </p:sp>
    </p:spTree>
    <p:extLst>
      <p:ext uri="{BB962C8B-B14F-4D97-AF65-F5344CB8AC3E}">
        <p14:creationId xmlns:p14="http://schemas.microsoft.com/office/powerpoint/2010/main" val="409573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2" name="Rectangle 81">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4D41F8F-C4F7-C048-B540-1C803B016585}"/>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Importance of Recent MRI</a:t>
            </a:r>
          </a:p>
        </p:txBody>
      </p:sp>
      <p:sp>
        <p:nvSpPr>
          <p:cNvPr id="84" name="Rectangle 8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CAFD9B9-BBED-D84A-9412-2D0CDB4C137E}"/>
              </a:ext>
            </a:extLst>
          </p:cNvPr>
          <p:cNvPicPr>
            <a:picLocks noChangeAspect="1"/>
          </p:cNvPicPr>
          <p:nvPr/>
        </p:nvPicPr>
        <p:blipFill rotWithShape="1">
          <a:blip r:embed="rId3"/>
          <a:srcRect l="7984" t="12062" r="50499" b="7505"/>
          <a:stretch/>
        </p:blipFill>
        <p:spPr bwMode="auto">
          <a:xfrm>
            <a:off x="4861560" y="1473881"/>
            <a:ext cx="6751788" cy="36788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847686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4D41F8F-C4F7-C048-B540-1C803B016585}"/>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000"/>
              <a:t>Preoperative RT Post Unplanned Excision:</a:t>
            </a:r>
            <a:br>
              <a:rPr lang="en-US" sz="3000"/>
            </a:br>
            <a:r>
              <a:rPr lang="en-US" sz="3000"/>
              <a:t>High Grade Myxofibrosarcoma</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D17D58C-5EFA-A848-962C-1977B76BEC53}"/>
              </a:ext>
            </a:extLst>
          </p:cNvPr>
          <p:cNvPicPr>
            <a:picLocks noChangeAspect="1"/>
          </p:cNvPicPr>
          <p:nvPr/>
        </p:nvPicPr>
        <p:blipFill rotWithShape="1">
          <a:blip r:embed="rId2"/>
          <a:srcRect l="7984" t="12062" r="49900" b="4210"/>
          <a:stretch/>
        </p:blipFill>
        <p:spPr bwMode="auto">
          <a:xfrm>
            <a:off x="4864608" y="1430848"/>
            <a:ext cx="6846363" cy="3845049"/>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2588095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4D41F8F-C4F7-C048-B540-1C803B016585}"/>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000" dirty="0"/>
              <a:t>Preoperative RT Post Unplanned Excision:</a:t>
            </a:r>
            <a:br>
              <a:rPr lang="en-US" sz="3000" dirty="0"/>
            </a:br>
            <a:r>
              <a:rPr lang="en-US" sz="3000" dirty="0"/>
              <a:t>High Grade Myxofibrosarcoma</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5C60BD9F-1FC7-3F45-BCFB-6B31727C01E8}"/>
              </a:ext>
            </a:extLst>
          </p:cNvPr>
          <p:cNvPicPr>
            <a:picLocks noChangeAspect="1"/>
          </p:cNvPicPr>
          <p:nvPr/>
        </p:nvPicPr>
        <p:blipFill rotWithShape="1">
          <a:blip r:embed="rId2"/>
          <a:srcRect l="8184" t="12062" r="50898" b="4210"/>
          <a:stretch/>
        </p:blipFill>
        <p:spPr bwMode="auto">
          <a:xfrm>
            <a:off x="4864608" y="1300852"/>
            <a:ext cx="6906776" cy="39750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206823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4D41F8F-C4F7-C048-B540-1C803B016585}"/>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000" dirty="0"/>
              <a:t>Preoperative RT Post Unplanned Excision:</a:t>
            </a:r>
            <a:br>
              <a:rPr lang="en-US" sz="3000" dirty="0"/>
            </a:br>
            <a:r>
              <a:rPr lang="en-US" sz="3000" dirty="0"/>
              <a:t>High Grade Myxofibrosarcoma</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1DD45C6-5F62-D14D-8F12-CE24B1EAC1AF}"/>
              </a:ext>
            </a:extLst>
          </p:cNvPr>
          <p:cNvPicPr>
            <a:picLocks noChangeAspect="1"/>
          </p:cNvPicPr>
          <p:nvPr/>
        </p:nvPicPr>
        <p:blipFill rotWithShape="1">
          <a:blip r:embed="rId3"/>
          <a:srcRect l="8183" t="12771" r="51345" b="7163"/>
          <a:stretch/>
        </p:blipFill>
        <p:spPr bwMode="auto">
          <a:xfrm>
            <a:off x="4872847" y="1300852"/>
            <a:ext cx="6819519" cy="3795116"/>
          </a:xfrm>
          <a:prstGeom prst="rect">
            <a:avLst/>
          </a:prstGeom>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8104790C-9544-FD40-A528-5663E884AA55}"/>
              </a:ext>
            </a:extLst>
          </p:cNvPr>
          <p:cNvPicPr>
            <a:picLocks noChangeAspect="1"/>
          </p:cNvPicPr>
          <p:nvPr/>
        </p:nvPicPr>
        <p:blipFill rotWithShape="1">
          <a:blip r:embed="rId4"/>
          <a:srcRect l="21297" t="33996" r="70126" b="29211"/>
          <a:stretch/>
        </p:blipFill>
        <p:spPr bwMode="auto">
          <a:xfrm>
            <a:off x="5588066" y="2333058"/>
            <a:ext cx="1447800" cy="17467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8518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4D41F8F-C4F7-C048-B540-1C803B016585}"/>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000" dirty="0"/>
              <a:t>Preoperative RT Post Unplanned Excision:</a:t>
            </a:r>
            <a:br>
              <a:rPr lang="en-US" sz="3000" dirty="0"/>
            </a:br>
            <a:r>
              <a:rPr lang="en-US" sz="3000" dirty="0"/>
              <a:t>High Grade Myxofibrosarcoma</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1006660-8ACF-2149-AAD7-E9A433069159}"/>
              </a:ext>
            </a:extLst>
          </p:cNvPr>
          <p:cNvPicPr>
            <a:picLocks noChangeAspect="1"/>
          </p:cNvPicPr>
          <p:nvPr/>
        </p:nvPicPr>
        <p:blipFill rotWithShape="1">
          <a:blip r:embed="rId3"/>
          <a:srcRect l="8383" t="15372" r="49701" b="5628"/>
          <a:stretch/>
        </p:blipFill>
        <p:spPr bwMode="auto">
          <a:xfrm>
            <a:off x="4882748" y="1300852"/>
            <a:ext cx="6940908" cy="36799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38764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2" name="Rectangle 81">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4D41F8F-C4F7-C048-B540-1C803B016585}"/>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700"/>
              <a:t>Preoperative RT Post Unplanned Excision:</a:t>
            </a:r>
            <a:br>
              <a:rPr lang="en-US" sz="3700"/>
            </a:br>
            <a:r>
              <a:rPr lang="en-US" sz="3700"/>
              <a:t>Vulvar Epithelioid Sarcoma</a:t>
            </a:r>
          </a:p>
        </p:txBody>
      </p:sp>
      <p:sp>
        <p:nvSpPr>
          <p:cNvPr id="84" name="Rectangle 8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Picture 72">
            <a:extLst>
              <a:ext uri="{FF2B5EF4-FFF2-40B4-BE49-F238E27FC236}">
                <a16:creationId xmlns:a16="http://schemas.microsoft.com/office/drawing/2014/main" id="{372239C6-A8B4-A84C-B894-7F2DFAC2D7FA}"/>
              </a:ext>
            </a:extLst>
          </p:cNvPr>
          <p:cNvPicPr>
            <a:picLocks noChangeAspect="1"/>
          </p:cNvPicPr>
          <p:nvPr/>
        </p:nvPicPr>
        <p:blipFill rotWithShape="1">
          <a:blip r:embed="rId3"/>
          <a:srcRect l="8184" t="12225" r="50099" b="4919"/>
          <a:stretch/>
        </p:blipFill>
        <p:spPr bwMode="auto">
          <a:xfrm>
            <a:off x="4864608" y="1432673"/>
            <a:ext cx="6846363" cy="3841399"/>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2551194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2" name="Rectangle 81">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4D41F8F-C4F7-C048-B540-1C803B016585}"/>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700"/>
              <a:t>Preoperative RT Post Unplanned Excision:</a:t>
            </a:r>
            <a:br>
              <a:rPr lang="en-US" sz="3700"/>
            </a:br>
            <a:r>
              <a:rPr lang="en-US" sz="3700"/>
              <a:t>Vulvar Epithelioid Sarcoma</a:t>
            </a:r>
          </a:p>
        </p:txBody>
      </p:sp>
      <p:sp>
        <p:nvSpPr>
          <p:cNvPr id="84" name="Rectangle 8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3804AD9-9478-B342-8F85-0A898BBF0BEE}"/>
              </a:ext>
            </a:extLst>
          </p:cNvPr>
          <p:cNvPicPr>
            <a:picLocks noChangeAspect="1"/>
          </p:cNvPicPr>
          <p:nvPr/>
        </p:nvPicPr>
        <p:blipFill rotWithShape="1">
          <a:blip r:embed="rId3"/>
          <a:srcRect l="8384" t="17500" r="50498" b="5172"/>
          <a:stretch/>
        </p:blipFill>
        <p:spPr bwMode="auto">
          <a:xfrm>
            <a:off x="4882666" y="1447800"/>
            <a:ext cx="7489443" cy="3962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288450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0" name="Rectangle 79">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4D41F8F-C4F7-C048-B540-1C803B016585}"/>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400"/>
              <a:t>SBRT for Oligometastatic Leiomyosarcoma</a:t>
            </a:r>
          </a:p>
        </p:txBody>
      </p:sp>
      <p:sp>
        <p:nvSpPr>
          <p:cNvPr id="82" name="Rectangle 8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 name="Picture 70">
            <a:extLst>
              <a:ext uri="{FF2B5EF4-FFF2-40B4-BE49-F238E27FC236}">
                <a16:creationId xmlns:a16="http://schemas.microsoft.com/office/drawing/2014/main" id="{22BDBD24-97D5-8A45-BB62-90B63F01A5FE}"/>
              </a:ext>
            </a:extLst>
          </p:cNvPr>
          <p:cNvPicPr>
            <a:picLocks noChangeAspect="1"/>
          </p:cNvPicPr>
          <p:nvPr/>
        </p:nvPicPr>
        <p:blipFill rotWithShape="1">
          <a:blip r:embed="rId3"/>
          <a:srcRect l="7785" t="12946" r="49899" b="5522"/>
          <a:stretch/>
        </p:blipFill>
        <p:spPr bwMode="auto">
          <a:xfrm>
            <a:off x="4864608" y="1490119"/>
            <a:ext cx="6846363" cy="3726508"/>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6396245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0" name="Rectangle 79">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4D41F8F-C4F7-C048-B540-1C803B016585}"/>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400"/>
              <a:t>SBRT for Oligometastatic Leiomyosarcoma</a:t>
            </a:r>
          </a:p>
        </p:txBody>
      </p:sp>
      <p:sp>
        <p:nvSpPr>
          <p:cNvPr id="82" name="Rectangle 8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BDDD0839-8BBE-C049-91EA-C466A8ADB557}"/>
              </a:ext>
            </a:extLst>
          </p:cNvPr>
          <p:cNvPicPr>
            <a:picLocks noChangeAspect="1"/>
          </p:cNvPicPr>
          <p:nvPr/>
        </p:nvPicPr>
        <p:blipFill rotWithShape="1">
          <a:blip r:embed="rId3"/>
          <a:srcRect l="8184" t="16071" r="49899" b="6930"/>
          <a:stretch/>
        </p:blipFill>
        <p:spPr bwMode="auto">
          <a:xfrm>
            <a:off x="4861560" y="1490119"/>
            <a:ext cx="6704327" cy="34634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641484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0" name="Rectangle 79">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4D41F8F-C4F7-C048-B540-1C803B016585}"/>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400"/>
              <a:t>SBRT for Oligometastatic Leiomyosarcoma</a:t>
            </a:r>
          </a:p>
        </p:txBody>
      </p:sp>
      <p:sp>
        <p:nvSpPr>
          <p:cNvPr id="82" name="Rectangle 8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5665A6BF-F51B-8749-8E70-AD4710E9D832}"/>
              </a:ext>
            </a:extLst>
          </p:cNvPr>
          <p:cNvPicPr>
            <a:picLocks noChangeAspect="1"/>
          </p:cNvPicPr>
          <p:nvPr/>
        </p:nvPicPr>
        <p:blipFill rotWithShape="1">
          <a:blip r:embed="rId3"/>
          <a:srcRect l="8184" t="12062" r="49899" b="4210"/>
          <a:stretch/>
        </p:blipFill>
        <p:spPr bwMode="auto">
          <a:xfrm>
            <a:off x="4858512" y="1423861"/>
            <a:ext cx="6401410" cy="35960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13744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7921-E150-5A4E-AB36-9D651717F571}"/>
              </a:ext>
            </a:extLst>
          </p:cNvPr>
          <p:cNvSpPr>
            <a:spLocks noGrp="1"/>
          </p:cNvSpPr>
          <p:nvPr>
            <p:ph type="title"/>
          </p:nvPr>
        </p:nvSpPr>
        <p:spPr/>
        <p:txBody>
          <a:bodyPr/>
          <a:lstStyle/>
          <a:p>
            <a:r>
              <a:rPr lang="en-US" dirty="0"/>
              <a:t>Modern Day Treatment</a:t>
            </a:r>
          </a:p>
        </p:txBody>
      </p:sp>
      <p:pic>
        <p:nvPicPr>
          <p:cNvPr id="7" name="Picture 6" descr="A screenshot of a social media post&#10;&#10;Description automatically generated">
            <a:extLst>
              <a:ext uri="{FF2B5EF4-FFF2-40B4-BE49-F238E27FC236}">
                <a16:creationId xmlns:a16="http://schemas.microsoft.com/office/drawing/2014/main" id="{FA5955BB-1CCF-D248-808F-6D217DE5B0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490" y="2133601"/>
            <a:ext cx="6298607" cy="3713229"/>
          </a:xfrm>
          <a:prstGeom prst="rect">
            <a:avLst/>
          </a:prstGeom>
        </p:spPr>
      </p:pic>
      <p:sp>
        <p:nvSpPr>
          <p:cNvPr id="8" name="TextBox 7">
            <a:extLst>
              <a:ext uri="{FF2B5EF4-FFF2-40B4-BE49-F238E27FC236}">
                <a16:creationId xmlns:a16="http://schemas.microsoft.com/office/drawing/2014/main" id="{1CF92383-FA61-9D46-BBFD-60F6DE7B39F2}"/>
              </a:ext>
            </a:extLst>
          </p:cNvPr>
          <p:cNvSpPr txBox="1"/>
          <p:nvPr/>
        </p:nvSpPr>
        <p:spPr>
          <a:xfrm>
            <a:off x="8102838" y="6426846"/>
            <a:ext cx="2488963" cy="400110"/>
          </a:xfrm>
          <a:prstGeom prst="rect">
            <a:avLst/>
          </a:prstGeom>
          <a:noFill/>
        </p:spPr>
        <p:txBody>
          <a:bodyPr wrap="square" rtlCol="0">
            <a:spAutoFit/>
          </a:bodyPr>
          <a:lstStyle/>
          <a:p>
            <a:r>
              <a:rPr lang="en-US" sz="1000" dirty="0" err="1"/>
              <a:t>Alektiar</a:t>
            </a:r>
            <a:r>
              <a:rPr lang="en-US" sz="1000" dirty="0"/>
              <a:t>, Soft-Tissue Sarcoma, Clinical Radiation Oncology, 2016, p1355</a:t>
            </a:r>
          </a:p>
        </p:txBody>
      </p:sp>
    </p:spTree>
    <p:extLst>
      <p:ext uri="{BB962C8B-B14F-4D97-AF65-F5344CB8AC3E}">
        <p14:creationId xmlns:p14="http://schemas.microsoft.com/office/powerpoint/2010/main" val="3910881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0" name="Rectangle 79">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4D41F8F-C4F7-C048-B540-1C803B016585}"/>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400"/>
              <a:t>SBRT for Oligometastatic Leiomyosarcoma</a:t>
            </a:r>
          </a:p>
        </p:txBody>
      </p:sp>
      <p:sp>
        <p:nvSpPr>
          <p:cNvPr id="82" name="Rectangle 8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B731939B-7585-6149-A639-9D239D9B4896}"/>
              </a:ext>
            </a:extLst>
          </p:cNvPr>
          <p:cNvPicPr>
            <a:picLocks noChangeAspect="1"/>
          </p:cNvPicPr>
          <p:nvPr/>
        </p:nvPicPr>
        <p:blipFill rotWithShape="1">
          <a:blip r:embed="rId3"/>
          <a:srcRect l="8184" t="17139" r="49899" b="4210"/>
          <a:stretch/>
        </p:blipFill>
        <p:spPr bwMode="auto">
          <a:xfrm>
            <a:off x="4884296" y="1470814"/>
            <a:ext cx="6724793" cy="35490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723417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2" name="Rectangle 81">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4D41F8F-C4F7-C048-B540-1C803B016585}"/>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SBRT for Ewing Sarcoma</a:t>
            </a:r>
          </a:p>
        </p:txBody>
      </p:sp>
      <p:sp>
        <p:nvSpPr>
          <p:cNvPr id="84" name="Rectangle 8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Picture 72">
            <a:extLst>
              <a:ext uri="{FF2B5EF4-FFF2-40B4-BE49-F238E27FC236}">
                <a16:creationId xmlns:a16="http://schemas.microsoft.com/office/drawing/2014/main" id="{4861571F-34BF-6040-ABFD-DE93B8DC0BA7}"/>
              </a:ext>
            </a:extLst>
          </p:cNvPr>
          <p:cNvPicPr>
            <a:picLocks noChangeAspect="1"/>
          </p:cNvPicPr>
          <p:nvPr/>
        </p:nvPicPr>
        <p:blipFill rotWithShape="1">
          <a:blip r:embed="rId3"/>
          <a:srcRect l="8486" t="12230" r="49541" b="4606"/>
          <a:stretch/>
        </p:blipFill>
        <p:spPr bwMode="auto">
          <a:xfrm>
            <a:off x="4864608" y="1437292"/>
            <a:ext cx="6846363" cy="3832162"/>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36346705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2" name="Rectangle 81">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4D41F8F-C4F7-C048-B540-1C803B016585}"/>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SBRT for Ewing Sarcoma</a:t>
            </a:r>
          </a:p>
        </p:txBody>
      </p:sp>
      <p:sp>
        <p:nvSpPr>
          <p:cNvPr id="84" name="Rectangle 8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896E4CC-E977-3940-A683-111371CFDDA8}"/>
              </a:ext>
            </a:extLst>
          </p:cNvPr>
          <p:cNvPicPr>
            <a:picLocks noChangeAspect="1"/>
          </p:cNvPicPr>
          <p:nvPr/>
        </p:nvPicPr>
        <p:blipFill rotWithShape="1">
          <a:blip r:embed="rId3"/>
          <a:srcRect l="8256" t="12230" r="51148" b="4606"/>
          <a:stretch/>
        </p:blipFill>
        <p:spPr bwMode="auto">
          <a:xfrm>
            <a:off x="4861560" y="1437292"/>
            <a:ext cx="6559677" cy="377991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33188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E1224E-6618-482E-BE87-321A7FC1C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0DF8C0-ECAB-B248-93DE-5A69A3A818F0}"/>
              </a:ext>
            </a:extLst>
          </p:cNvPr>
          <p:cNvSpPr>
            <a:spLocks noGrp="1"/>
          </p:cNvSpPr>
          <p:nvPr>
            <p:ph type="title"/>
          </p:nvPr>
        </p:nvSpPr>
        <p:spPr>
          <a:xfrm>
            <a:off x="659234" y="957447"/>
            <a:ext cx="3383280" cy="4943105"/>
          </a:xfrm>
        </p:spPr>
        <p:txBody>
          <a:bodyPr anchor="ctr">
            <a:normAutofit/>
          </a:bodyPr>
          <a:lstStyle/>
          <a:p>
            <a:r>
              <a:rPr lang="en-US" dirty="0"/>
              <a:t>Results</a:t>
            </a:r>
          </a:p>
        </p:txBody>
      </p:sp>
      <p:sp>
        <p:nvSpPr>
          <p:cNvPr id="11" name="Rectangle 10">
            <a:extLst>
              <a:ext uri="{FF2B5EF4-FFF2-40B4-BE49-F238E27FC236}">
                <a16:creationId xmlns:a16="http://schemas.microsoft.com/office/drawing/2014/main" id="{066346BE-FDB4-4772-A696-0719490AB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8126"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9234" y="6163056"/>
            <a:ext cx="33832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Content Placeholder 3">
            <a:extLst>
              <a:ext uri="{FF2B5EF4-FFF2-40B4-BE49-F238E27FC236}">
                <a16:creationId xmlns:a16="http://schemas.microsoft.com/office/drawing/2014/main" id="{00000000-0008-0000-0300-000007000000}"/>
              </a:ext>
            </a:extLst>
          </p:cNvPr>
          <p:cNvGraphicFramePr>
            <a:graphicFrameLocks noGrp="1"/>
          </p:cNvGraphicFramePr>
          <p:nvPr>
            <p:ph idx="1"/>
            <p:extLst>
              <p:ext uri="{D42A27DB-BD31-4B8C-83A1-F6EECF244321}">
                <p14:modId xmlns:p14="http://schemas.microsoft.com/office/powerpoint/2010/main" val="1059952658"/>
              </p:ext>
            </p:extLst>
          </p:nvPr>
        </p:nvGraphicFramePr>
        <p:xfrm>
          <a:off x="4553712" y="621792"/>
          <a:ext cx="6812280" cy="55412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294291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A44E73-231F-614A-AE8E-31170B1BE4B4}"/>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Results</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Chart 3">
            <a:extLst>
              <a:ext uri="{FF2B5EF4-FFF2-40B4-BE49-F238E27FC236}">
                <a16:creationId xmlns:a16="http://schemas.microsoft.com/office/drawing/2014/main" id="{00000000-0008-0000-0300-000006000000}"/>
              </a:ext>
            </a:extLst>
          </p:cNvPr>
          <p:cNvGraphicFramePr>
            <a:graphicFrameLocks/>
          </p:cNvGraphicFramePr>
          <p:nvPr>
            <p:extLst>
              <p:ext uri="{D42A27DB-BD31-4B8C-83A1-F6EECF244321}">
                <p14:modId xmlns:p14="http://schemas.microsoft.com/office/powerpoint/2010/main" val="662106121"/>
              </p:ext>
            </p:extLst>
          </p:nvPr>
        </p:nvGraphicFramePr>
        <p:xfrm>
          <a:off x="4864608" y="625683"/>
          <a:ext cx="6846363" cy="54553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301012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E1224E-6618-482E-BE87-321A7FC1C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57110-826D-0444-B43B-621BF2C27488}"/>
              </a:ext>
            </a:extLst>
          </p:cNvPr>
          <p:cNvSpPr>
            <a:spLocks noGrp="1"/>
          </p:cNvSpPr>
          <p:nvPr>
            <p:ph type="title"/>
          </p:nvPr>
        </p:nvSpPr>
        <p:spPr>
          <a:xfrm>
            <a:off x="659234" y="957447"/>
            <a:ext cx="3383280" cy="4943105"/>
          </a:xfrm>
        </p:spPr>
        <p:txBody>
          <a:bodyPr anchor="ctr">
            <a:normAutofit/>
          </a:bodyPr>
          <a:lstStyle/>
          <a:p>
            <a:r>
              <a:rPr lang="en-US" dirty="0"/>
              <a:t>Results</a:t>
            </a:r>
          </a:p>
        </p:txBody>
      </p:sp>
      <p:sp>
        <p:nvSpPr>
          <p:cNvPr id="11" name="Rectangle 10">
            <a:extLst>
              <a:ext uri="{FF2B5EF4-FFF2-40B4-BE49-F238E27FC236}">
                <a16:creationId xmlns:a16="http://schemas.microsoft.com/office/drawing/2014/main" id="{066346BE-FDB4-4772-A696-0719490AB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8126"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9234" y="6163056"/>
            <a:ext cx="33832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Content Placeholder 3">
            <a:extLst>
              <a:ext uri="{FF2B5EF4-FFF2-40B4-BE49-F238E27FC236}">
                <a16:creationId xmlns:a16="http://schemas.microsoft.com/office/drawing/2014/main" id="{00000000-0008-0000-0300-000004000000}"/>
              </a:ext>
            </a:extLst>
          </p:cNvPr>
          <p:cNvGraphicFramePr>
            <a:graphicFrameLocks noGrp="1"/>
          </p:cNvGraphicFramePr>
          <p:nvPr>
            <p:ph idx="1"/>
            <p:extLst>
              <p:ext uri="{D42A27DB-BD31-4B8C-83A1-F6EECF244321}">
                <p14:modId xmlns:p14="http://schemas.microsoft.com/office/powerpoint/2010/main" val="4132527860"/>
              </p:ext>
            </p:extLst>
          </p:nvPr>
        </p:nvGraphicFramePr>
        <p:xfrm>
          <a:off x="4553712" y="621792"/>
          <a:ext cx="6812280" cy="55412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893793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07963-7FC1-4D3B-AE4A-FE09E577483B}"/>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702B4F19-8A68-4B56-ABE8-0C8942AE7489}"/>
              </a:ext>
            </a:extLst>
          </p:cNvPr>
          <p:cNvSpPr>
            <a:spLocks noGrp="1"/>
          </p:cNvSpPr>
          <p:nvPr>
            <p:ph sz="half" idx="1"/>
          </p:nvPr>
        </p:nvSpPr>
        <p:spPr/>
        <p:txBody>
          <a:bodyPr/>
          <a:lstStyle/>
          <a:p>
            <a:pPr marL="305435" indent="-305435"/>
            <a:r>
              <a:rPr lang="en-US" sz="2400" dirty="0"/>
              <a:t>Largest differences in </a:t>
            </a:r>
            <a:r>
              <a:rPr lang="en-US" sz="2400" dirty="0" err="1">
                <a:ea typeface="+mn-lt"/>
                <a:cs typeface="+mn-lt"/>
              </a:rPr>
              <a:t>Sørensen</a:t>
            </a:r>
            <a:r>
              <a:rPr lang="en-US" sz="2400" dirty="0">
                <a:ea typeface="+mn-lt"/>
                <a:cs typeface="+mn-lt"/>
              </a:rPr>
              <a:t>-Dice coefficients </a:t>
            </a:r>
            <a:r>
              <a:rPr lang="en-US" sz="2400" dirty="0"/>
              <a:t>were observed in upper extremities and hips</a:t>
            </a:r>
          </a:p>
          <a:p>
            <a:pPr marL="305435" indent="-305435"/>
            <a:r>
              <a:rPr lang="en-US" sz="2400" dirty="0" err="1">
                <a:ea typeface="+mn-lt"/>
                <a:cs typeface="+mn-lt"/>
              </a:rPr>
              <a:t>Sørensen</a:t>
            </a:r>
            <a:r>
              <a:rPr lang="en-US" sz="2400" dirty="0">
                <a:ea typeface="+mn-lt"/>
                <a:cs typeface="+mn-lt"/>
              </a:rPr>
              <a:t>-Dice coefficients were also low in SBRT plans due to low </a:t>
            </a:r>
            <a:r>
              <a:rPr lang="en-US" dirty="0">
                <a:ea typeface="+mn-lt"/>
                <a:cs typeface="+mn-lt"/>
              </a:rPr>
              <a:t>absolute treatment volumes</a:t>
            </a:r>
            <a:endParaRPr lang="en-US" dirty="0"/>
          </a:p>
        </p:txBody>
      </p:sp>
      <p:pic>
        <p:nvPicPr>
          <p:cNvPr id="9" name="Picture 9" descr="A picture containing indoor, sitting, table, black&#10;&#10;Description generated with very high confidence">
            <a:extLst>
              <a:ext uri="{FF2B5EF4-FFF2-40B4-BE49-F238E27FC236}">
                <a16:creationId xmlns:a16="http://schemas.microsoft.com/office/drawing/2014/main" id="{BBE280B1-BFF0-490E-9314-9026C728D782}"/>
              </a:ext>
            </a:extLst>
          </p:cNvPr>
          <p:cNvPicPr>
            <a:picLocks noGrp="1" noChangeAspect="1"/>
          </p:cNvPicPr>
          <p:nvPr>
            <p:ph sz="half" idx="2"/>
          </p:nvPr>
        </p:nvPicPr>
        <p:blipFill>
          <a:blip r:embed="rId2"/>
          <a:stretch>
            <a:fillRect/>
          </a:stretch>
        </p:blipFill>
        <p:spPr>
          <a:xfrm>
            <a:off x="6053328" y="2587957"/>
            <a:ext cx="5494128" cy="2804304"/>
          </a:xfrm>
        </p:spPr>
      </p:pic>
    </p:spTree>
    <p:extLst>
      <p:ext uri="{BB962C8B-B14F-4D97-AF65-F5344CB8AC3E}">
        <p14:creationId xmlns:p14="http://schemas.microsoft.com/office/powerpoint/2010/main" val="30532960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18CA4-9645-4C4C-85E8-447B4D92CDE7}"/>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F041F9FF-AA4C-4D44-8B68-92354A632FB0}"/>
              </a:ext>
            </a:extLst>
          </p:cNvPr>
          <p:cNvSpPr>
            <a:spLocks noGrp="1"/>
          </p:cNvSpPr>
          <p:nvPr>
            <p:ph idx="1"/>
          </p:nvPr>
        </p:nvSpPr>
        <p:spPr/>
        <p:txBody>
          <a:bodyPr>
            <a:normAutofit/>
          </a:bodyPr>
          <a:lstStyle/>
          <a:p>
            <a:r>
              <a:rPr lang="en-US" dirty="0"/>
              <a:t>Extremity STS has a wide anatomical variation from diagnostic imaging to treatment position</a:t>
            </a:r>
          </a:p>
          <a:p>
            <a:r>
              <a:rPr lang="en-US" dirty="0"/>
              <a:t>MRI simulation may help reduce registration errors and aid in defining GTV and CTV in extremity soft tissue sarcoma</a:t>
            </a:r>
          </a:p>
          <a:p>
            <a:pPr lvl="1"/>
            <a:r>
              <a:rPr lang="en-US" dirty="0"/>
              <a:t>This may help in turn reduce treatment volumes and patient toxicity</a:t>
            </a:r>
          </a:p>
          <a:p>
            <a:r>
              <a:rPr lang="en-US" dirty="0"/>
              <a:t>MRI simulation allows for routine lower extremities fusions</a:t>
            </a:r>
          </a:p>
          <a:p>
            <a:pPr lvl="1"/>
            <a:r>
              <a:rPr lang="en-US" dirty="0"/>
              <a:t>Upper extremities have their own challenges and will need team based approach</a:t>
            </a:r>
          </a:p>
        </p:txBody>
      </p:sp>
    </p:spTree>
    <p:extLst>
      <p:ext uri="{BB962C8B-B14F-4D97-AF65-F5344CB8AC3E}">
        <p14:creationId xmlns:p14="http://schemas.microsoft.com/office/powerpoint/2010/main" val="107990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66656-995F-354C-9A8C-82814C3042A9}"/>
              </a:ext>
            </a:extLst>
          </p:cNvPr>
          <p:cNvSpPr>
            <a:spLocks noGrp="1"/>
          </p:cNvSpPr>
          <p:nvPr>
            <p:ph type="title"/>
          </p:nvPr>
        </p:nvSpPr>
        <p:spPr/>
        <p:txBody>
          <a:bodyPr/>
          <a:lstStyle/>
          <a:p>
            <a:r>
              <a:rPr lang="en-US" dirty="0"/>
              <a:t>‘Modified </a:t>
            </a:r>
            <a:r>
              <a:rPr lang="en-US" dirty="0" err="1"/>
              <a:t>Eiber</a:t>
            </a:r>
            <a:r>
              <a:rPr lang="en-US" dirty="0"/>
              <a:t> Protocol’</a:t>
            </a:r>
          </a:p>
        </p:txBody>
      </p:sp>
      <p:sp>
        <p:nvSpPr>
          <p:cNvPr id="3" name="Content Placeholder 2">
            <a:extLst>
              <a:ext uri="{FF2B5EF4-FFF2-40B4-BE49-F238E27FC236}">
                <a16:creationId xmlns:a16="http://schemas.microsoft.com/office/drawing/2014/main" id="{9ED77FC1-F908-8441-9321-8CAD9AA4668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97732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6C4600-CFD4-7740-955D-328FA542C188}"/>
              </a:ext>
            </a:extLst>
          </p:cNvPr>
          <p:cNvSpPr>
            <a:spLocks noGrp="1"/>
          </p:cNvSpPr>
          <p:nvPr>
            <p:ph type="title"/>
          </p:nvPr>
        </p:nvSpPr>
        <p:spPr/>
        <p:txBody>
          <a:bodyPr/>
          <a:lstStyle/>
          <a:p>
            <a:r>
              <a:rPr lang="en-US" dirty="0"/>
              <a:t>Sarcoma Epidemiology</a:t>
            </a:r>
          </a:p>
        </p:txBody>
      </p:sp>
      <p:sp>
        <p:nvSpPr>
          <p:cNvPr id="5" name="Content Placeholder 4">
            <a:extLst>
              <a:ext uri="{FF2B5EF4-FFF2-40B4-BE49-F238E27FC236}">
                <a16:creationId xmlns:a16="http://schemas.microsoft.com/office/drawing/2014/main" id="{AD87F5F1-400F-8347-B462-5111D258AD51}"/>
              </a:ext>
            </a:extLst>
          </p:cNvPr>
          <p:cNvSpPr>
            <a:spLocks noGrp="1"/>
          </p:cNvSpPr>
          <p:nvPr>
            <p:ph idx="1"/>
          </p:nvPr>
        </p:nvSpPr>
        <p:spPr/>
        <p:txBody>
          <a:bodyPr/>
          <a:lstStyle/>
          <a:p>
            <a:r>
              <a:rPr lang="en-US" dirty="0"/>
              <a:t>~1.5% of adult malignancies</a:t>
            </a:r>
          </a:p>
          <a:p>
            <a:r>
              <a:rPr lang="en-US" dirty="0"/>
              <a:t>~7.5% of pediatric malignancies</a:t>
            </a:r>
          </a:p>
          <a:p>
            <a:r>
              <a:rPr lang="en-US" dirty="0"/>
              <a:t>Varied </a:t>
            </a:r>
            <a:r>
              <a:rPr lang="en-US" dirty="0" err="1"/>
              <a:t>histologies</a:t>
            </a:r>
            <a:endParaRPr lang="en-US" dirty="0"/>
          </a:p>
          <a:p>
            <a:r>
              <a:rPr lang="en-US" dirty="0"/>
              <a:t>Primary can arise anywhere </a:t>
            </a:r>
          </a:p>
          <a:p>
            <a:pPr lvl="1"/>
            <a:r>
              <a:rPr lang="en-US" dirty="0"/>
              <a:t>(really anywhere)</a:t>
            </a:r>
          </a:p>
        </p:txBody>
      </p:sp>
      <p:sp>
        <p:nvSpPr>
          <p:cNvPr id="6" name="TextBox 5">
            <a:extLst>
              <a:ext uri="{FF2B5EF4-FFF2-40B4-BE49-F238E27FC236}">
                <a16:creationId xmlns:a16="http://schemas.microsoft.com/office/drawing/2014/main" id="{C35EA8F2-DA50-3541-B9D5-E5873E831BAC}"/>
              </a:ext>
            </a:extLst>
          </p:cNvPr>
          <p:cNvSpPr txBox="1"/>
          <p:nvPr/>
        </p:nvSpPr>
        <p:spPr>
          <a:xfrm>
            <a:off x="7391400" y="6457890"/>
            <a:ext cx="3581400" cy="400110"/>
          </a:xfrm>
          <a:prstGeom prst="rect">
            <a:avLst/>
          </a:prstGeom>
          <a:noFill/>
        </p:spPr>
        <p:txBody>
          <a:bodyPr wrap="square" rtlCol="0">
            <a:spAutoFit/>
          </a:bodyPr>
          <a:lstStyle/>
          <a:p>
            <a:r>
              <a:rPr lang="en-US" sz="1000" dirty="0"/>
              <a:t>Ferrari et al, </a:t>
            </a:r>
            <a:r>
              <a:rPr lang="en-CA" sz="1000" dirty="0" err="1"/>
              <a:t>Pediatr</a:t>
            </a:r>
            <a:r>
              <a:rPr lang="en-CA" sz="1000" dirty="0"/>
              <a:t> Blood Cancer 2011;57:943–949 </a:t>
            </a:r>
          </a:p>
          <a:p>
            <a:endParaRPr lang="en-US" sz="1000" dirty="0"/>
          </a:p>
        </p:txBody>
      </p:sp>
    </p:spTree>
    <p:extLst>
      <p:ext uri="{BB962C8B-B14F-4D97-AF65-F5344CB8AC3E}">
        <p14:creationId xmlns:p14="http://schemas.microsoft.com/office/powerpoint/2010/main" val="351360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dissolve">
                                      <p:cBhvr>
                                        <p:cTn id="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2D8E65C5-11B6-2741-80D0-380BF77810C4}"/>
              </a:ext>
            </a:extLst>
          </p:cNvPr>
          <p:cNvSpPr>
            <a:spLocks noGrp="1"/>
          </p:cNvSpPr>
          <p:nvPr>
            <p:ph type="title"/>
          </p:nvPr>
        </p:nvSpPr>
        <p:spPr>
          <a:xfrm>
            <a:off x="841247" y="978619"/>
            <a:ext cx="3410712" cy="1106424"/>
          </a:xfrm>
        </p:spPr>
        <p:txBody>
          <a:bodyPr vert="horz" lIns="91440" tIns="45720" rIns="91440" bIns="45720" rtlCol="0" anchor="ctr">
            <a:normAutofit/>
          </a:bodyPr>
          <a:lstStyle/>
          <a:p>
            <a:r>
              <a:rPr lang="en-US" sz="2400"/>
              <a:t>Distribution of Sarcoma Primary Sites</a:t>
            </a:r>
          </a:p>
        </p:txBody>
      </p:sp>
      <p:sp>
        <p:nvSpPr>
          <p:cNvPr id="23" name="Rectangle 22">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093976"/>
            <a:ext cx="3328416"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C87847F-C0E3-7842-BFD9-A6F1FD27244D}"/>
              </a:ext>
            </a:extLst>
          </p:cNvPr>
          <p:cNvSpPr txBox="1"/>
          <p:nvPr/>
        </p:nvSpPr>
        <p:spPr>
          <a:xfrm>
            <a:off x="5329790" y="6322943"/>
            <a:ext cx="5605940" cy="324991"/>
          </a:xfrm>
          <a:prstGeom prst="rect">
            <a:avLst/>
          </a:prstGeom>
        </p:spPr>
        <p:txBody>
          <a:bodyPr vert="horz" lIns="91440" tIns="45720" rIns="91440" bIns="45720" rtlCol="0">
            <a:normAutofit fontScale="62500" lnSpcReduction="20000"/>
          </a:bodyPr>
          <a:lstStyle/>
          <a:p>
            <a:pPr>
              <a:lnSpc>
                <a:spcPct val="110000"/>
              </a:lnSpc>
              <a:spcAft>
                <a:spcPts val="600"/>
              </a:spcAft>
            </a:pPr>
            <a:r>
              <a:rPr lang="en-US" sz="1700" dirty="0"/>
              <a:t> Ferrari et al, </a:t>
            </a:r>
            <a:r>
              <a:rPr lang="en-US" sz="1700" dirty="0" err="1"/>
              <a:t>Pediatr</a:t>
            </a:r>
            <a:r>
              <a:rPr lang="en-US" sz="1700" dirty="0"/>
              <a:t> Blood Cancer 2011;57:943–949 </a:t>
            </a:r>
          </a:p>
          <a:p>
            <a:pPr indent="-228600">
              <a:lnSpc>
                <a:spcPct val="110000"/>
              </a:lnSpc>
              <a:spcAft>
                <a:spcPts val="600"/>
              </a:spcAft>
              <a:buFont typeface="Arial" panose="020B0604020202020204" pitchFamily="34" charset="0"/>
              <a:buChar char="•"/>
            </a:pPr>
            <a:endParaRPr lang="en-US" sz="1700" dirty="0"/>
          </a:p>
        </p:txBody>
      </p:sp>
      <p:graphicFrame>
        <p:nvGraphicFramePr>
          <p:cNvPr id="4" name="Content Placeholder 3">
            <a:extLst>
              <a:ext uri="{FF2B5EF4-FFF2-40B4-BE49-F238E27FC236}">
                <a16:creationId xmlns:a16="http://schemas.microsoft.com/office/drawing/2014/main" id="{99FC073E-F24C-214C-BE0A-2531079E881F}"/>
              </a:ext>
            </a:extLst>
          </p:cNvPr>
          <p:cNvGraphicFramePr>
            <a:graphicFrameLocks noGrp="1"/>
          </p:cNvGraphicFramePr>
          <p:nvPr>
            <p:ph idx="1"/>
            <p:extLst>
              <p:ext uri="{D42A27DB-BD31-4B8C-83A1-F6EECF244321}">
                <p14:modId xmlns:p14="http://schemas.microsoft.com/office/powerpoint/2010/main" val="2813648447"/>
              </p:ext>
            </p:extLst>
          </p:nvPr>
        </p:nvGraphicFramePr>
        <p:xfrm>
          <a:off x="5120640" y="630936"/>
          <a:ext cx="6656832" cy="54955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7241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 name="Rectangle 7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8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93" name="Rectangle 83">
            <a:extLst>
              <a:ext uri="{FF2B5EF4-FFF2-40B4-BE49-F238E27FC236}">
                <a16:creationId xmlns:a16="http://schemas.microsoft.com/office/drawing/2014/main" id="{0E2F58BF-12E5-4B5A-AD25-4DAAA274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Sarcoma Volume Delineation</a:t>
            </a:r>
          </a:p>
        </p:txBody>
      </p:sp>
      <p:sp>
        <p:nvSpPr>
          <p:cNvPr id="2" name="Text Placeholder 1">
            <a:extLst>
              <a:ext uri="{FF2B5EF4-FFF2-40B4-BE49-F238E27FC236}">
                <a16:creationId xmlns:a16="http://schemas.microsoft.com/office/drawing/2014/main" id="{7EFE5FD7-79E3-FD46-B974-7712CF3321FE}"/>
              </a:ext>
            </a:extLst>
          </p:cNvPr>
          <p:cNvSpPr>
            <a:spLocks noGrp="1"/>
          </p:cNvSpPr>
          <p:nvPr>
            <p:ph type="body" idx="1"/>
          </p:nvPr>
        </p:nvSpPr>
        <p:spPr>
          <a:xfrm>
            <a:off x="477980" y="4872922"/>
            <a:ext cx="4023359" cy="1208141"/>
          </a:xfrm>
        </p:spPr>
        <p:txBody>
          <a:bodyPr vert="horz" lIns="91440" tIns="45720" rIns="91440" bIns="45720" rtlCol="0">
            <a:normAutofit/>
          </a:bodyPr>
          <a:lstStyle/>
          <a:p>
            <a:endParaRPr lang="en-US"/>
          </a:p>
        </p:txBody>
      </p:sp>
      <p:sp>
        <p:nvSpPr>
          <p:cNvPr id="95" name="!!accent">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8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4494BEBA-3F36-9C4F-A3B0-5AF1EF5AFAD5}"/>
              </a:ext>
            </a:extLst>
          </p:cNvPr>
          <p:cNvPicPr>
            <a:picLocks noChangeAspect="1"/>
          </p:cNvPicPr>
          <p:nvPr/>
        </p:nvPicPr>
        <p:blipFill rotWithShape="1">
          <a:blip r:embed="rId2"/>
          <a:srcRect t="6356" r="1" b="1"/>
          <a:stretch/>
        </p:blipFill>
        <p:spPr>
          <a:xfrm>
            <a:off x="7537622" y="10"/>
            <a:ext cx="4654378" cy="4358520"/>
          </a:xfrm>
          <a:prstGeom prst="rect">
            <a:avLst/>
          </a:prstGeom>
        </p:spPr>
      </p:pic>
      <p:graphicFrame>
        <p:nvGraphicFramePr>
          <p:cNvPr id="75" name="Diagram 74">
            <a:extLst>
              <a:ext uri="{FF2B5EF4-FFF2-40B4-BE49-F238E27FC236}">
                <a16:creationId xmlns:a16="http://schemas.microsoft.com/office/drawing/2014/main" id="{50677597-260F-0444-BABA-2FACED106810}"/>
              </a:ext>
            </a:extLst>
          </p:cNvPr>
          <p:cNvGraphicFramePr/>
          <p:nvPr>
            <p:extLst>
              <p:ext uri="{D42A27DB-BD31-4B8C-83A1-F6EECF244321}">
                <p14:modId xmlns:p14="http://schemas.microsoft.com/office/powerpoint/2010/main" val="1916190702"/>
              </p:ext>
            </p:extLst>
          </p:nvPr>
        </p:nvGraphicFramePr>
        <p:xfrm>
          <a:off x="5176751" y="3245024"/>
          <a:ext cx="4751036" cy="34139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8797229"/>
      </p:ext>
    </p:extLst>
  </p:cSld>
  <p:clrMapOvr>
    <a:masterClrMapping/>
  </p:clrMapOvr>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1CACE3"/>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2600</Words>
  <Application>Microsoft Macintosh PowerPoint</Application>
  <PresentationFormat>Widescreen</PresentationFormat>
  <Paragraphs>356</Paragraphs>
  <Slides>68</Slides>
  <Notes>38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68</vt:i4>
      </vt:variant>
    </vt:vector>
  </HeadingPairs>
  <TitlesOfParts>
    <vt:vector size="76" baseType="lpstr">
      <vt:lpstr>Arial</vt:lpstr>
      <vt:lpstr>Calibri</vt:lpstr>
      <vt:lpstr>Cambria Math</vt:lpstr>
      <vt:lpstr>Century Gothic</vt:lpstr>
      <vt:lpstr>Neue Haas Grotesk Text Pro</vt:lpstr>
      <vt:lpstr>Wingdings 3</vt:lpstr>
      <vt:lpstr>AccentBoxVTI</vt:lpstr>
      <vt:lpstr>Wisp</vt:lpstr>
      <vt:lpstr>Sarcoma Group Research Update</vt:lpstr>
      <vt:lpstr>Objectives</vt:lpstr>
      <vt:lpstr>Sarcoma Review</vt:lpstr>
      <vt:lpstr>History of Sarcoma</vt:lpstr>
      <vt:lpstr>History of Sarcoma</vt:lpstr>
      <vt:lpstr>Modern Day Treatment</vt:lpstr>
      <vt:lpstr>Sarcoma Epidemiology</vt:lpstr>
      <vt:lpstr>Distribution of Sarcoma Primary Sites</vt:lpstr>
      <vt:lpstr>Sarcoma Volume Delineation</vt:lpstr>
      <vt:lpstr>‘Classical’ Sarcoma Planning</vt:lpstr>
      <vt:lpstr>Conventional Margins</vt:lpstr>
      <vt:lpstr>Radiation Clinical Trials in Sarcoma</vt:lpstr>
      <vt:lpstr>Preoperative Versus Postoperative RT</vt:lpstr>
      <vt:lpstr>NCIC SR2 Results</vt:lpstr>
      <vt:lpstr>NCIC SR2 Results</vt:lpstr>
      <vt:lpstr>Technology Advances in Sarcoma Care:</vt:lpstr>
      <vt:lpstr>PowerPoint Presentation</vt:lpstr>
      <vt:lpstr>RTOG 0630 Treatment</vt:lpstr>
      <vt:lpstr>RTOG 0630 Results</vt:lpstr>
      <vt:lpstr>RTOG 0630 and NCIC SR2 Comparisons</vt:lpstr>
      <vt:lpstr>RTOG 0630 Conclusions:</vt:lpstr>
      <vt:lpstr>Workflow for PTV Creation</vt:lpstr>
      <vt:lpstr>GTV Delineation</vt:lpstr>
      <vt:lpstr>Sarcoma Imaging</vt:lpstr>
      <vt:lpstr>Diagnostic to Simulation Registration Errors</vt:lpstr>
      <vt:lpstr>PowerPoint Presentation</vt:lpstr>
      <vt:lpstr>PowerPoint Presentation</vt:lpstr>
      <vt:lpstr>A brief note on image registration</vt:lpstr>
      <vt:lpstr>Registration methods</vt:lpstr>
      <vt:lpstr>Fellowship Project</vt:lpstr>
      <vt:lpstr>Extremity MRI Simulation </vt:lpstr>
      <vt:lpstr>Hypothesis</vt:lpstr>
      <vt:lpstr>Project: Implementing MRI Sim for Sarcoma at MUHC</vt:lpstr>
      <vt:lpstr>Image Acquisition</vt:lpstr>
      <vt:lpstr>Receiver Coil</vt:lpstr>
      <vt:lpstr>MRI Sequences</vt:lpstr>
      <vt:lpstr>Sample MRI Parameter Card</vt:lpstr>
      <vt:lpstr>Logistical Considerations</vt:lpstr>
      <vt:lpstr>Sarcoma Sites Imaged</vt:lpstr>
      <vt:lpstr>Challenges with MRI Sim</vt:lpstr>
      <vt:lpstr>MRI Technical Challenges</vt:lpstr>
      <vt:lpstr>MRI Technical Challenges</vt:lpstr>
      <vt:lpstr>Treatment Challenges</vt:lpstr>
      <vt:lpstr>MRI Simulator Sarcoma Cases</vt:lpstr>
      <vt:lpstr>Demographics</vt:lpstr>
      <vt:lpstr>Cases Performed</vt:lpstr>
      <vt:lpstr>Preoperative RT: High Grade Myxoid/Round Cell Liposarcoma</vt:lpstr>
      <vt:lpstr>Preoperative RT: High Grade Myxoid/Round Cell Liposarcoma</vt:lpstr>
      <vt:lpstr>Importance of Recent MRI</vt:lpstr>
      <vt:lpstr>Importance of Recent MRI</vt:lpstr>
      <vt:lpstr>Preoperative RT Post Unplanned Excision: High Grade Myxofibrosarcoma</vt:lpstr>
      <vt:lpstr>Preoperative RT Post Unplanned Excision: High Grade Myxofibrosarcoma</vt:lpstr>
      <vt:lpstr>Preoperative RT Post Unplanned Excision: High Grade Myxofibrosarcoma</vt:lpstr>
      <vt:lpstr>Preoperative RT Post Unplanned Excision: High Grade Myxofibrosarcoma</vt:lpstr>
      <vt:lpstr>Preoperative RT Post Unplanned Excision: Vulvar Epithelioid Sarcoma</vt:lpstr>
      <vt:lpstr>Preoperative RT Post Unplanned Excision: Vulvar Epithelioid Sarcoma</vt:lpstr>
      <vt:lpstr>SBRT for Oligometastatic Leiomyosarcoma</vt:lpstr>
      <vt:lpstr>SBRT for Oligometastatic Leiomyosarcoma</vt:lpstr>
      <vt:lpstr>SBRT for Oligometastatic Leiomyosarcoma</vt:lpstr>
      <vt:lpstr>SBRT for Oligometastatic Leiomyosarcoma</vt:lpstr>
      <vt:lpstr>SBRT for Ewing Sarcoma</vt:lpstr>
      <vt:lpstr>SBRT for Ewing Sarcoma</vt:lpstr>
      <vt:lpstr>Results</vt:lpstr>
      <vt:lpstr>Results</vt:lpstr>
      <vt:lpstr>Results</vt:lpstr>
      <vt:lpstr>Results</vt:lpstr>
      <vt:lpstr>Conclusions</vt:lpstr>
      <vt:lpstr>‘Modified Eiber Protocol’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Sarcoma Group Research Update</dc:title>
  <dc:creator>Jordan Stosky</dc:creator>
  <cp:lastModifiedBy>Jordan Stosky</cp:lastModifiedBy>
  <cp:revision>15</cp:revision>
  <dcterms:created xsi:type="dcterms:W3CDTF">2021-04-10T20:38:33Z</dcterms:created>
  <dcterms:modified xsi:type="dcterms:W3CDTF">2021-04-10T22:17:50Z</dcterms:modified>
</cp:coreProperties>
</file>