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9" r:id="rId1"/>
  </p:sldMasterIdLst>
  <p:notesMasterIdLst>
    <p:notesMasterId r:id="rId56"/>
  </p:notesMasterIdLst>
  <p:sldIdLst>
    <p:sldId id="256" r:id="rId2"/>
    <p:sldId id="257" r:id="rId3"/>
    <p:sldId id="270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4" r:id="rId14"/>
    <p:sldId id="275" r:id="rId15"/>
    <p:sldId id="276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8" r:id="rId24"/>
    <p:sldId id="286" r:id="rId25"/>
    <p:sldId id="287" r:id="rId26"/>
    <p:sldId id="277" r:id="rId27"/>
    <p:sldId id="299" r:id="rId28"/>
    <p:sldId id="290" r:id="rId29"/>
    <p:sldId id="300" r:id="rId30"/>
    <p:sldId id="302" r:id="rId31"/>
    <p:sldId id="303" r:id="rId32"/>
    <p:sldId id="304" r:id="rId33"/>
    <p:sldId id="305" r:id="rId34"/>
    <p:sldId id="307" r:id="rId35"/>
    <p:sldId id="306" r:id="rId36"/>
    <p:sldId id="308" r:id="rId37"/>
    <p:sldId id="271" r:id="rId38"/>
    <p:sldId id="262" r:id="rId39"/>
    <p:sldId id="289" r:id="rId40"/>
    <p:sldId id="292" r:id="rId41"/>
    <p:sldId id="293" r:id="rId42"/>
    <p:sldId id="309" r:id="rId43"/>
    <p:sldId id="291" r:id="rId44"/>
    <p:sldId id="272" r:id="rId45"/>
    <p:sldId id="295" r:id="rId46"/>
    <p:sldId id="311" r:id="rId47"/>
    <p:sldId id="312" r:id="rId48"/>
    <p:sldId id="314" r:id="rId49"/>
    <p:sldId id="315" r:id="rId50"/>
    <p:sldId id="313" r:id="rId51"/>
    <p:sldId id="316" r:id="rId52"/>
    <p:sldId id="296" r:id="rId53"/>
    <p:sldId id="310" r:id="rId54"/>
    <p:sldId id="29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8"/>
    <p:restoredTop sz="88199"/>
  </p:normalViewPr>
  <p:slideViewPr>
    <p:cSldViewPr snapToGrid="0" snapToObjects="1">
      <p:cViewPr>
        <p:scale>
          <a:sx n="80" d="100"/>
          <a:sy n="80" d="100"/>
        </p:scale>
        <p:origin x="768" y="1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9" d="100"/>
          <a:sy n="129" d="100"/>
        </p:scale>
        <p:origin x="32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3B317-AD43-498A-B620-ABE6D46915D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9A119B-9B4D-4E8E-A5E2-F8D58319E3A9}">
      <dgm:prSet/>
      <dgm:spPr/>
      <dgm:t>
        <a:bodyPr/>
        <a:lstStyle/>
        <a:p>
          <a:r>
            <a:rPr lang="en-US"/>
            <a:t>Present TRONE nodal target review</a:t>
          </a:r>
        </a:p>
      </dgm:t>
    </dgm:pt>
    <dgm:pt modelId="{C3FF43DB-9EC8-4C09-8046-E0E8412FFDA8}" type="parTrans" cxnId="{65799F12-6575-462C-888B-A19CDED23B64}">
      <dgm:prSet/>
      <dgm:spPr/>
      <dgm:t>
        <a:bodyPr/>
        <a:lstStyle/>
        <a:p>
          <a:endParaRPr lang="en-US"/>
        </a:p>
      </dgm:t>
    </dgm:pt>
    <dgm:pt modelId="{AE5E5824-31A6-44CE-A541-4A802A9DA97B}" type="sibTrans" cxnId="{65799F12-6575-462C-888B-A19CDED23B6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4017BA9-B74C-4120-A1D8-4A20B7E636DB}">
      <dgm:prSet/>
      <dgm:spPr/>
      <dgm:t>
        <a:bodyPr/>
        <a:lstStyle/>
        <a:p>
          <a:r>
            <a:rPr lang="en-US"/>
            <a:t>Review RTOG, ESTRO, and RadCOMP atlases</a:t>
          </a:r>
        </a:p>
      </dgm:t>
    </dgm:pt>
    <dgm:pt modelId="{3EA29F83-105B-4F37-890D-E6C85FE80032}" type="parTrans" cxnId="{EDBBEA51-B3EB-425F-9A4E-E697358BCDF0}">
      <dgm:prSet/>
      <dgm:spPr/>
      <dgm:t>
        <a:bodyPr/>
        <a:lstStyle/>
        <a:p>
          <a:endParaRPr lang="en-US"/>
        </a:p>
      </dgm:t>
    </dgm:pt>
    <dgm:pt modelId="{AA9E36E4-84DC-497A-B21A-6CF3D4FF2023}" type="sibTrans" cxnId="{EDBBEA51-B3EB-425F-9A4E-E697358BCDF0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9C2BCF21-F901-43E2-87C2-7665F7E6B0B9}">
      <dgm:prSet/>
      <dgm:spPr/>
      <dgm:t>
        <a:bodyPr/>
        <a:lstStyle/>
        <a:p>
          <a:r>
            <a:rPr lang="en-US"/>
            <a:t>Discuss practice at TBCC</a:t>
          </a:r>
        </a:p>
      </dgm:t>
    </dgm:pt>
    <dgm:pt modelId="{3D4279A1-3B78-469D-90A9-1161C24E9A4B}" type="parTrans" cxnId="{670EEB58-7120-4FC7-83F4-6C1FD6AFFA4A}">
      <dgm:prSet/>
      <dgm:spPr/>
      <dgm:t>
        <a:bodyPr/>
        <a:lstStyle/>
        <a:p>
          <a:endParaRPr lang="en-US"/>
        </a:p>
      </dgm:t>
    </dgm:pt>
    <dgm:pt modelId="{58F213D6-A515-431F-B653-32B0FAED16DC}" type="sibTrans" cxnId="{670EEB58-7120-4FC7-83F4-6C1FD6AFFA4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2FCA69C8-05C5-0144-8D46-9747A8A15AB2}" type="pres">
      <dgm:prSet presAssocID="{6463B317-AD43-498A-B620-ABE6D46915D0}" presName="Name0" presStyleCnt="0">
        <dgm:presLayoutVars>
          <dgm:animLvl val="lvl"/>
          <dgm:resizeHandles val="exact"/>
        </dgm:presLayoutVars>
      </dgm:prSet>
      <dgm:spPr/>
    </dgm:pt>
    <dgm:pt modelId="{E486D6E7-2A47-A24F-9DBD-EC8C71013697}" type="pres">
      <dgm:prSet presAssocID="{74017BA9-B74C-4120-A1D8-4A20B7E636DB}" presName="compositeNode" presStyleCnt="0">
        <dgm:presLayoutVars>
          <dgm:bulletEnabled val="1"/>
        </dgm:presLayoutVars>
      </dgm:prSet>
      <dgm:spPr/>
    </dgm:pt>
    <dgm:pt modelId="{DEFB343E-D65E-3E42-93C5-03C98A57C6A7}" type="pres">
      <dgm:prSet presAssocID="{74017BA9-B74C-4120-A1D8-4A20B7E636DB}" presName="bgRect" presStyleLbl="alignNode1" presStyleIdx="0" presStyleCnt="3"/>
      <dgm:spPr/>
    </dgm:pt>
    <dgm:pt modelId="{DD032BFC-3840-1D4C-B4E4-1769AADF4516}" type="pres">
      <dgm:prSet presAssocID="{AA9E36E4-84DC-497A-B21A-6CF3D4FF2023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CB6678E7-2092-F541-BD12-36C88AEC2ED9}" type="pres">
      <dgm:prSet presAssocID="{74017BA9-B74C-4120-A1D8-4A20B7E636DB}" presName="nodeRect" presStyleLbl="alignNode1" presStyleIdx="0" presStyleCnt="3">
        <dgm:presLayoutVars>
          <dgm:bulletEnabled val="1"/>
        </dgm:presLayoutVars>
      </dgm:prSet>
      <dgm:spPr/>
    </dgm:pt>
    <dgm:pt modelId="{019B6416-F579-7647-BE9F-B0AADA6F95CE}" type="pres">
      <dgm:prSet presAssocID="{AA9E36E4-84DC-497A-B21A-6CF3D4FF2023}" presName="sibTrans" presStyleCnt="0"/>
      <dgm:spPr/>
    </dgm:pt>
    <dgm:pt modelId="{13342107-BA85-244E-AF32-BD6AE5E2FA88}" type="pres">
      <dgm:prSet presAssocID="{7A9A119B-9B4D-4E8E-A5E2-F8D58319E3A9}" presName="compositeNode" presStyleCnt="0">
        <dgm:presLayoutVars>
          <dgm:bulletEnabled val="1"/>
        </dgm:presLayoutVars>
      </dgm:prSet>
      <dgm:spPr/>
    </dgm:pt>
    <dgm:pt modelId="{875FAF15-8876-2644-B25B-D47B8F13910F}" type="pres">
      <dgm:prSet presAssocID="{7A9A119B-9B4D-4E8E-A5E2-F8D58319E3A9}" presName="bgRect" presStyleLbl="alignNode1" presStyleIdx="1" presStyleCnt="3"/>
      <dgm:spPr/>
    </dgm:pt>
    <dgm:pt modelId="{51F65E51-E432-2946-B440-2CEF9E5E8203}" type="pres">
      <dgm:prSet presAssocID="{AE5E5824-31A6-44CE-A541-4A802A9DA97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6058CD3-F918-B64F-8B58-215E25754C2B}" type="pres">
      <dgm:prSet presAssocID="{7A9A119B-9B4D-4E8E-A5E2-F8D58319E3A9}" presName="nodeRect" presStyleLbl="alignNode1" presStyleIdx="1" presStyleCnt="3">
        <dgm:presLayoutVars>
          <dgm:bulletEnabled val="1"/>
        </dgm:presLayoutVars>
      </dgm:prSet>
      <dgm:spPr/>
    </dgm:pt>
    <dgm:pt modelId="{F2D1B6E5-0A35-8D42-950C-88AB59C6D15D}" type="pres">
      <dgm:prSet presAssocID="{AE5E5824-31A6-44CE-A541-4A802A9DA97B}" presName="sibTrans" presStyleCnt="0"/>
      <dgm:spPr/>
    </dgm:pt>
    <dgm:pt modelId="{45C0CD0F-4751-D240-B8F8-42DD7E464DD0}" type="pres">
      <dgm:prSet presAssocID="{9C2BCF21-F901-43E2-87C2-7665F7E6B0B9}" presName="compositeNode" presStyleCnt="0">
        <dgm:presLayoutVars>
          <dgm:bulletEnabled val="1"/>
        </dgm:presLayoutVars>
      </dgm:prSet>
      <dgm:spPr/>
    </dgm:pt>
    <dgm:pt modelId="{614A2339-281C-E74B-8E6C-B793C9E8DAD6}" type="pres">
      <dgm:prSet presAssocID="{9C2BCF21-F901-43E2-87C2-7665F7E6B0B9}" presName="bgRect" presStyleLbl="alignNode1" presStyleIdx="2" presStyleCnt="3"/>
      <dgm:spPr/>
    </dgm:pt>
    <dgm:pt modelId="{C74A0223-452C-BA40-B37A-6144C59A2280}" type="pres">
      <dgm:prSet presAssocID="{58F213D6-A515-431F-B653-32B0FAED16DC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73CBD477-2C35-5642-A0A8-059E53F6B6C4}" type="pres">
      <dgm:prSet presAssocID="{9C2BCF21-F901-43E2-87C2-7665F7E6B0B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6DAF1B03-18B8-034B-934B-5991CFDA22DE}" type="presOf" srcId="{9C2BCF21-F901-43E2-87C2-7665F7E6B0B9}" destId="{73CBD477-2C35-5642-A0A8-059E53F6B6C4}" srcOrd="1" destOrd="0" presId="urn:microsoft.com/office/officeart/2016/7/layout/LinearBlockProcessNumbered"/>
    <dgm:cxn modelId="{65799F12-6575-462C-888B-A19CDED23B64}" srcId="{6463B317-AD43-498A-B620-ABE6D46915D0}" destId="{7A9A119B-9B4D-4E8E-A5E2-F8D58319E3A9}" srcOrd="1" destOrd="0" parTransId="{C3FF43DB-9EC8-4C09-8046-E0E8412FFDA8}" sibTransId="{AE5E5824-31A6-44CE-A541-4A802A9DA97B}"/>
    <dgm:cxn modelId="{087E2717-FA60-8C43-9AA7-109FA24E3E96}" type="presOf" srcId="{9C2BCF21-F901-43E2-87C2-7665F7E6B0B9}" destId="{614A2339-281C-E74B-8E6C-B793C9E8DAD6}" srcOrd="0" destOrd="0" presId="urn:microsoft.com/office/officeart/2016/7/layout/LinearBlockProcessNumbered"/>
    <dgm:cxn modelId="{3976023D-1538-BF4B-8E3E-FADF87ECE027}" type="presOf" srcId="{AE5E5824-31A6-44CE-A541-4A802A9DA97B}" destId="{51F65E51-E432-2946-B440-2CEF9E5E8203}" srcOrd="0" destOrd="0" presId="urn:microsoft.com/office/officeart/2016/7/layout/LinearBlockProcessNumbered"/>
    <dgm:cxn modelId="{EDBBEA51-B3EB-425F-9A4E-E697358BCDF0}" srcId="{6463B317-AD43-498A-B620-ABE6D46915D0}" destId="{74017BA9-B74C-4120-A1D8-4A20B7E636DB}" srcOrd="0" destOrd="0" parTransId="{3EA29F83-105B-4F37-890D-E6C85FE80032}" sibTransId="{AA9E36E4-84DC-497A-B21A-6CF3D4FF2023}"/>
    <dgm:cxn modelId="{670EEB58-7120-4FC7-83F4-6C1FD6AFFA4A}" srcId="{6463B317-AD43-498A-B620-ABE6D46915D0}" destId="{9C2BCF21-F901-43E2-87C2-7665F7E6B0B9}" srcOrd="2" destOrd="0" parTransId="{3D4279A1-3B78-469D-90A9-1161C24E9A4B}" sibTransId="{58F213D6-A515-431F-B653-32B0FAED16DC}"/>
    <dgm:cxn modelId="{1967E259-7C9D-4348-9411-2D1E7018255A}" type="presOf" srcId="{AA9E36E4-84DC-497A-B21A-6CF3D4FF2023}" destId="{DD032BFC-3840-1D4C-B4E4-1769AADF4516}" srcOrd="0" destOrd="0" presId="urn:microsoft.com/office/officeart/2016/7/layout/LinearBlockProcessNumbered"/>
    <dgm:cxn modelId="{5AF4195C-CF1C-864F-8349-819171E76BAC}" type="presOf" srcId="{74017BA9-B74C-4120-A1D8-4A20B7E636DB}" destId="{CB6678E7-2092-F541-BD12-36C88AEC2ED9}" srcOrd="1" destOrd="0" presId="urn:microsoft.com/office/officeart/2016/7/layout/LinearBlockProcessNumbered"/>
    <dgm:cxn modelId="{E963CE5C-23CB-1F4A-B1CC-FF1EA44A22F2}" type="presOf" srcId="{58F213D6-A515-431F-B653-32B0FAED16DC}" destId="{C74A0223-452C-BA40-B37A-6144C59A2280}" srcOrd="0" destOrd="0" presId="urn:microsoft.com/office/officeart/2016/7/layout/LinearBlockProcessNumbered"/>
    <dgm:cxn modelId="{ED7D4A61-9DFE-9248-BAE4-92DE362A2CD4}" type="presOf" srcId="{74017BA9-B74C-4120-A1D8-4A20B7E636DB}" destId="{DEFB343E-D65E-3E42-93C5-03C98A57C6A7}" srcOrd="0" destOrd="0" presId="urn:microsoft.com/office/officeart/2016/7/layout/LinearBlockProcessNumbered"/>
    <dgm:cxn modelId="{3DA8A095-C8E2-8D4D-A610-2F5B5C07442B}" type="presOf" srcId="{6463B317-AD43-498A-B620-ABE6D46915D0}" destId="{2FCA69C8-05C5-0144-8D46-9747A8A15AB2}" srcOrd="0" destOrd="0" presId="urn:microsoft.com/office/officeart/2016/7/layout/LinearBlockProcessNumbered"/>
    <dgm:cxn modelId="{D357B1BD-E3EE-2246-8049-089C6F72F710}" type="presOf" srcId="{7A9A119B-9B4D-4E8E-A5E2-F8D58319E3A9}" destId="{C6058CD3-F918-B64F-8B58-215E25754C2B}" srcOrd="1" destOrd="0" presId="urn:microsoft.com/office/officeart/2016/7/layout/LinearBlockProcessNumbered"/>
    <dgm:cxn modelId="{22F27ECE-D831-324C-A6D4-F6EE5200042B}" type="presOf" srcId="{7A9A119B-9B4D-4E8E-A5E2-F8D58319E3A9}" destId="{875FAF15-8876-2644-B25B-D47B8F13910F}" srcOrd="0" destOrd="0" presId="urn:microsoft.com/office/officeart/2016/7/layout/LinearBlockProcessNumbered"/>
    <dgm:cxn modelId="{9721C6F0-3D4F-764C-ADD7-B8065C8A8BDB}" type="presParOf" srcId="{2FCA69C8-05C5-0144-8D46-9747A8A15AB2}" destId="{E486D6E7-2A47-A24F-9DBD-EC8C71013697}" srcOrd="0" destOrd="0" presId="urn:microsoft.com/office/officeart/2016/7/layout/LinearBlockProcessNumbered"/>
    <dgm:cxn modelId="{05A900F1-A5AE-0B43-B729-0F6C0A017BD7}" type="presParOf" srcId="{E486D6E7-2A47-A24F-9DBD-EC8C71013697}" destId="{DEFB343E-D65E-3E42-93C5-03C98A57C6A7}" srcOrd="0" destOrd="0" presId="urn:microsoft.com/office/officeart/2016/7/layout/LinearBlockProcessNumbered"/>
    <dgm:cxn modelId="{77EC998F-FBBF-AB4D-A42E-C71776109EFC}" type="presParOf" srcId="{E486D6E7-2A47-A24F-9DBD-EC8C71013697}" destId="{DD032BFC-3840-1D4C-B4E4-1769AADF4516}" srcOrd="1" destOrd="0" presId="urn:microsoft.com/office/officeart/2016/7/layout/LinearBlockProcessNumbered"/>
    <dgm:cxn modelId="{013FA006-8971-5A40-B8C7-7976CC0AFD49}" type="presParOf" srcId="{E486D6E7-2A47-A24F-9DBD-EC8C71013697}" destId="{CB6678E7-2092-F541-BD12-36C88AEC2ED9}" srcOrd="2" destOrd="0" presId="urn:microsoft.com/office/officeart/2016/7/layout/LinearBlockProcessNumbered"/>
    <dgm:cxn modelId="{0EE604EC-D3EA-FC4D-9958-8698BB0F53EA}" type="presParOf" srcId="{2FCA69C8-05C5-0144-8D46-9747A8A15AB2}" destId="{019B6416-F579-7647-BE9F-B0AADA6F95CE}" srcOrd="1" destOrd="0" presId="urn:microsoft.com/office/officeart/2016/7/layout/LinearBlockProcessNumbered"/>
    <dgm:cxn modelId="{22985823-DC12-B545-B843-8EB9D67BC726}" type="presParOf" srcId="{2FCA69C8-05C5-0144-8D46-9747A8A15AB2}" destId="{13342107-BA85-244E-AF32-BD6AE5E2FA88}" srcOrd="2" destOrd="0" presId="urn:microsoft.com/office/officeart/2016/7/layout/LinearBlockProcessNumbered"/>
    <dgm:cxn modelId="{1A7D1652-AB51-E74E-9F39-1C42BCD0EE93}" type="presParOf" srcId="{13342107-BA85-244E-AF32-BD6AE5E2FA88}" destId="{875FAF15-8876-2644-B25B-D47B8F13910F}" srcOrd="0" destOrd="0" presId="urn:microsoft.com/office/officeart/2016/7/layout/LinearBlockProcessNumbered"/>
    <dgm:cxn modelId="{3699AA43-D86B-9B48-9D00-7D9FFDBD1B91}" type="presParOf" srcId="{13342107-BA85-244E-AF32-BD6AE5E2FA88}" destId="{51F65E51-E432-2946-B440-2CEF9E5E8203}" srcOrd="1" destOrd="0" presId="urn:microsoft.com/office/officeart/2016/7/layout/LinearBlockProcessNumbered"/>
    <dgm:cxn modelId="{916A2994-A5D5-4147-8D05-A4A693A2DD04}" type="presParOf" srcId="{13342107-BA85-244E-AF32-BD6AE5E2FA88}" destId="{C6058CD3-F918-B64F-8B58-215E25754C2B}" srcOrd="2" destOrd="0" presId="urn:microsoft.com/office/officeart/2016/7/layout/LinearBlockProcessNumbered"/>
    <dgm:cxn modelId="{F098D869-8D0C-B743-A0AD-123726CB3890}" type="presParOf" srcId="{2FCA69C8-05C5-0144-8D46-9747A8A15AB2}" destId="{F2D1B6E5-0A35-8D42-950C-88AB59C6D15D}" srcOrd="3" destOrd="0" presId="urn:microsoft.com/office/officeart/2016/7/layout/LinearBlockProcessNumbered"/>
    <dgm:cxn modelId="{088E5860-1137-494E-AEE6-9C13F8ADD0F4}" type="presParOf" srcId="{2FCA69C8-05C5-0144-8D46-9747A8A15AB2}" destId="{45C0CD0F-4751-D240-B8F8-42DD7E464DD0}" srcOrd="4" destOrd="0" presId="urn:microsoft.com/office/officeart/2016/7/layout/LinearBlockProcessNumbered"/>
    <dgm:cxn modelId="{8A7AB452-1475-9E42-BDF0-6B93FB122B75}" type="presParOf" srcId="{45C0CD0F-4751-D240-B8F8-42DD7E464DD0}" destId="{614A2339-281C-E74B-8E6C-B793C9E8DAD6}" srcOrd="0" destOrd="0" presId="urn:microsoft.com/office/officeart/2016/7/layout/LinearBlockProcessNumbered"/>
    <dgm:cxn modelId="{8DE4804A-D831-8142-8E1B-E5D07CD862B2}" type="presParOf" srcId="{45C0CD0F-4751-D240-B8F8-42DD7E464DD0}" destId="{C74A0223-452C-BA40-B37A-6144C59A2280}" srcOrd="1" destOrd="0" presId="urn:microsoft.com/office/officeart/2016/7/layout/LinearBlockProcessNumbered"/>
    <dgm:cxn modelId="{3A998F0E-8673-964D-9855-806D5E541E3F}" type="presParOf" srcId="{45C0CD0F-4751-D240-B8F8-42DD7E464DD0}" destId="{73CBD477-2C35-5642-A0A8-059E53F6B6C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B343E-D65E-3E42-93C5-03C98A57C6A7}">
      <dsp:nvSpPr>
        <dsp:cNvPr id="0" name=""/>
        <dsp:cNvSpPr/>
      </dsp:nvSpPr>
      <dsp:spPr>
        <a:xfrm>
          <a:off x="821" y="36473"/>
          <a:ext cx="3327201" cy="39926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Review RTOG, ESTRO, and RadCOMP atlases</a:t>
          </a:r>
        </a:p>
      </dsp:txBody>
      <dsp:txXfrm>
        <a:off x="821" y="1633529"/>
        <a:ext cx="3327201" cy="2395585"/>
      </dsp:txXfrm>
    </dsp:sp>
    <dsp:sp modelId="{DD032BFC-3840-1D4C-B4E4-1769AADF4516}">
      <dsp:nvSpPr>
        <dsp:cNvPr id="0" name=""/>
        <dsp:cNvSpPr/>
      </dsp:nvSpPr>
      <dsp:spPr>
        <a:xfrm>
          <a:off x="821" y="3647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36473"/>
        <a:ext cx="3327201" cy="1597056"/>
      </dsp:txXfrm>
    </dsp:sp>
    <dsp:sp modelId="{875FAF15-8876-2644-B25B-D47B8F13910F}">
      <dsp:nvSpPr>
        <dsp:cNvPr id="0" name=""/>
        <dsp:cNvSpPr/>
      </dsp:nvSpPr>
      <dsp:spPr>
        <a:xfrm>
          <a:off x="3594199" y="36473"/>
          <a:ext cx="3327201" cy="3992641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Present TRONE nodal target review</a:t>
          </a:r>
        </a:p>
      </dsp:txBody>
      <dsp:txXfrm>
        <a:off x="3594199" y="1633529"/>
        <a:ext cx="3327201" cy="2395585"/>
      </dsp:txXfrm>
    </dsp:sp>
    <dsp:sp modelId="{51F65E51-E432-2946-B440-2CEF9E5E8203}">
      <dsp:nvSpPr>
        <dsp:cNvPr id="0" name=""/>
        <dsp:cNvSpPr/>
      </dsp:nvSpPr>
      <dsp:spPr>
        <a:xfrm>
          <a:off x="3594199" y="3647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36473"/>
        <a:ext cx="3327201" cy="1597056"/>
      </dsp:txXfrm>
    </dsp:sp>
    <dsp:sp modelId="{614A2339-281C-E74B-8E6C-B793C9E8DAD6}">
      <dsp:nvSpPr>
        <dsp:cNvPr id="0" name=""/>
        <dsp:cNvSpPr/>
      </dsp:nvSpPr>
      <dsp:spPr>
        <a:xfrm>
          <a:off x="7187576" y="36473"/>
          <a:ext cx="3327201" cy="399264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Discuss practice at TBCC</a:t>
          </a:r>
        </a:p>
      </dsp:txBody>
      <dsp:txXfrm>
        <a:off x="7187576" y="1633529"/>
        <a:ext cx="3327201" cy="2395585"/>
      </dsp:txXfrm>
    </dsp:sp>
    <dsp:sp modelId="{C74A0223-452C-BA40-B37A-6144C59A2280}">
      <dsp:nvSpPr>
        <dsp:cNvPr id="0" name=""/>
        <dsp:cNvSpPr/>
      </dsp:nvSpPr>
      <dsp:spPr>
        <a:xfrm>
          <a:off x="7187576" y="36473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36473"/>
        <a:ext cx="3327201" cy="1597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51601-DE64-5B48-B3BE-2FECA1195B1B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D425D-2B90-F047-BF21-7F7EC2DD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ESTRO not suitable for early stage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6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ESTRO not suitable for early stage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35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note our neck recurrences lately…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44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6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BC – June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for early stage and locally advanced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2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Explicitly designed for early stage, to be adapted for locally advanced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4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for RTOG 3509/3510 – Randomized Phase III photon vs proton irradiation in breast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Biggest addition/change is the inclusion of the posterior neck for those with high risk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2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coloring in article – I’ve placed on a black background for easier viewing for posterity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8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ESTRO not suitable for early stage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8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ESTRO not suitable for early stage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D425D-2B90-F047-BF21-7F7EC2DDC8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58F6-F7B6-CE43-860A-ABEDDF9A8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5E5DE-E90C-0249-885D-A7019E7DB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ACA26-F3FD-104B-ABD6-582F2AED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CC121-78C2-E846-AACA-03516270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F1C28-D84E-6B41-B4EA-C9CF990D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0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7B8D-4A47-0F4D-9AEB-F46805B2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ABA6C-EB82-674F-8585-4A05DA5E5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4C25D-DEC3-6540-B011-29D48F26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9349E-B483-354F-95EB-685AF8D1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F037-3311-DF46-8762-252550A8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FF1E2A-25AA-5440-9933-810E0DBD8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E06D4-1BDD-8444-9FB1-22175AD6F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BAF8B-805C-7842-8EB7-466A7B17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F1FCF-C0C3-B84B-A0F6-3FB1E69B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E7F4B-609A-7944-9F63-BD65B9E3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3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3C0F-E093-6A4F-95CA-165453C6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DF82-FB5A-DC49-A85D-0ED35A7E9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627AA-138A-4A44-AF3C-ABEE4777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45981-ABFB-D74A-AA6E-CF6630B3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37E3-C8E4-3B4A-9322-4BC30999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A3B1-1B5C-1344-9986-1B417AC3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B95CC-CE24-834D-A6DE-595CD811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13403-9B70-B446-A405-F3F7CD5D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F77E-38D1-5846-8C4D-1A8DF1D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9ECC-102C-C044-8522-CE7CD5BD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AF43-9001-5A49-A055-244576CB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9EB0-4ABA-0B44-AD1C-85C731BF5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4EDCD-A22F-284F-8DC2-B4B83FB3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50FAD-D6A2-204C-9D97-4F42616F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89D73-5733-DA45-BAC0-34AB563F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81C76-949F-E54B-9FA1-16DF88DE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0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A8EC-3161-CA46-8A43-A4AE0EF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CA9F-4F96-144B-86A7-03096CA94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DC706-D534-C64C-975F-3CCB2FA01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73F18-7919-204C-8313-74004432C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4C728-437E-CE4C-9720-34A62CED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76AD0-CAF7-E642-9FD5-C22A2DA9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10/12/20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ADDE3-76D0-D940-A4CA-CB1DF5E5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8EFD2-DB2D-9E47-9525-305F7F71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881D7-E68B-584B-83A9-414031BA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747E4-DDD5-654C-BA01-1D396BDE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7349B-4C90-334C-842B-6413B7D8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97853-75A8-8648-962E-AEE55CBF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4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AB792-93E5-7A47-B6E8-851F3203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710D9-882B-4743-8BA1-D5C7305B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D45FD-E679-9641-97CA-95E3F21D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8346-B5D8-9543-B2E5-AD3BC733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52DC2-5594-6742-AA84-18DBC8908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EA723-6772-984D-AF95-5BD911FF1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7761-E37E-8A49-900F-F6FDEA085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7ADBB-2D67-CB4D-8779-C45FA871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B0D06-E8F2-EE4A-8949-219DAB09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0529-96BA-4642-8E2A-94E2D971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7239B-4BE4-6E4E-90C2-A7021932C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AB2E5-CC1A-004F-AFF6-ECD4ED709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E32FB-E54A-5642-A612-EC9C8DE5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FE557-7C4C-3C47-9FB0-DA50238C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24679-95E3-8F4A-BEC2-FD625EAD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2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E46BF-C65D-E641-AAA0-CF0A223C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9A3CA-9997-3F4E-BE49-9C5EC8EC8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4D91C-77BB-0F43-BF9A-A28C71B94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10/12/20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AE246-BAF8-EA47-AF70-C0F2AB7C6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90932-193D-A54A-A161-1D5D784EB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a mountain&#10;&#10;Description automatically generated">
            <a:extLst>
              <a:ext uri="{FF2B5EF4-FFF2-40B4-BE49-F238E27FC236}">
                <a16:creationId xmlns:a16="http://schemas.microsoft.com/office/drawing/2014/main" id="{F0F91BA9-C1E6-BD47-82E9-69E6F1A88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125" b="9875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7EA0-716F-1142-A972-5C6DEE2B9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Nodal Target Volumes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19441-916D-0E49-9BE8-8DE47DBBC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1700">
                <a:solidFill>
                  <a:schemeClr val="tx2"/>
                </a:solidFill>
              </a:rPr>
              <a:t>Breast RO Research Day</a:t>
            </a:r>
          </a:p>
          <a:p>
            <a:pPr algn="l"/>
            <a:r>
              <a:rPr lang="en-US" sz="1700">
                <a:solidFill>
                  <a:schemeClr val="tx2"/>
                </a:solidFill>
              </a:rPr>
              <a:t>October 14, 2020</a:t>
            </a:r>
          </a:p>
          <a:p>
            <a:pPr algn="l"/>
            <a:r>
              <a:rPr lang="en-US" sz="1700">
                <a:solidFill>
                  <a:schemeClr val="tx2"/>
                </a:solidFill>
              </a:rPr>
              <a:t>Dr Jordan Stosky, MD, FRCPC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0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E5A2E77-0293-7847-A34A-2DC98B48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042" y="0"/>
            <a:ext cx="668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433CF13-7545-864A-99A5-6C1B668D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9" y="1205627"/>
            <a:ext cx="11727682" cy="44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2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4F079-4974-124F-9DB5-B2E1273DB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3"/>
          <a:stretch/>
        </p:blipFill>
        <p:spPr>
          <a:xfrm>
            <a:off x="1862311" y="36749"/>
            <a:ext cx="8467378" cy="67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4F8372-A716-5C41-93C5-7532FFB41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38"/>
          <a:stretch/>
        </p:blipFill>
        <p:spPr>
          <a:xfrm>
            <a:off x="1492887" y="0"/>
            <a:ext cx="9175113" cy="6858000"/>
          </a:xfrm>
        </p:spPr>
      </p:pic>
      <p:pic>
        <p:nvPicPr>
          <p:cNvPr id="8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D1B2033-BEDC-004A-8C3F-2989584BE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338"/>
          <a:stretch/>
        </p:blipFill>
        <p:spPr>
          <a:xfrm>
            <a:off x="1492886" y="0"/>
            <a:ext cx="917511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243FB8-62A0-C643-AAAC-4376D6270E9B}"/>
              </a:ext>
            </a:extLst>
          </p:cNvPr>
          <p:cNvSpPr/>
          <p:nvPr/>
        </p:nvSpPr>
        <p:spPr>
          <a:xfrm>
            <a:off x="2331175" y="1735038"/>
            <a:ext cx="752964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cap="none" spc="0" dirty="0">
                <a:ln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01880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ake, table, birthday&#10;&#10;Description automatically generated">
            <a:extLst>
              <a:ext uri="{FF2B5EF4-FFF2-40B4-BE49-F238E27FC236}">
                <a16:creationId xmlns:a16="http://schemas.microsoft.com/office/drawing/2014/main" id="{5068516D-041E-194D-82C6-28785EEB1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136650"/>
            <a:ext cx="106426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85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7E7B8A7-96CC-EC47-A61A-07F1BAD42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20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1F06A-8FF7-9C47-B7A8-0CFD6E77C7DE}"/>
              </a:ext>
            </a:extLst>
          </p:cNvPr>
          <p:cNvSpPr txBox="1"/>
          <p:nvPr/>
        </p:nvSpPr>
        <p:spPr>
          <a:xfrm>
            <a:off x="7366000" y="914400"/>
            <a:ext cx="420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Compared anatomical boundaries of RTOG, ESTRO, and RADCOMP atlases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Systematic review of patterns of failure studies compared to published atlases</a:t>
            </a:r>
          </a:p>
        </p:txBody>
      </p:sp>
    </p:spTree>
    <p:extLst>
      <p:ext uri="{BB962C8B-B14F-4D97-AF65-F5344CB8AC3E}">
        <p14:creationId xmlns:p14="http://schemas.microsoft.com/office/powerpoint/2010/main" val="3475218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A1043-CBB0-624D-A77A-05A028EF3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433975-C144-F040-A520-C2437756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Anatomical Boundary Comparisons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E53ECA-DEA6-C34D-A208-CA91ACEFDD57}"/>
              </a:ext>
            </a:extLst>
          </p:cNvPr>
          <p:cNvSpPr/>
          <p:nvPr/>
        </p:nvSpPr>
        <p:spPr>
          <a:xfrm>
            <a:off x="254000" y="424689"/>
            <a:ext cx="1143000" cy="451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35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E7F28FCF-C169-E245-8A85-CB2459DA2C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497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9591C9-6FB3-4040-B268-F60169B8F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8084"/>
              </p:ext>
            </p:extLst>
          </p:nvPr>
        </p:nvGraphicFramePr>
        <p:xfrm>
          <a:off x="330200" y="402166"/>
          <a:ext cx="4127499" cy="4763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833">
                  <a:extLst>
                    <a:ext uri="{9D8B030D-6E8A-4147-A177-3AD203B41FA5}">
                      <a16:colId xmlns:a16="http://schemas.microsoft.com/office/drawing/2014/main" val="59560341"/>
                    </a:ext>
                  </a:extLst>
                </a:gridCol>
                <a:gridCol w="1375833">
                  <a:extLst>
                    <a:ext uri="{9D8B030D-6E8A-4147-A177-3AD203B41FA5}">
                      <a16:colId xmlns:a16="http://schemas.microsoft.com/office/drawing/2014/main" val="4155014807"/>
                    </a:ext>
                  </a:extLst>
                </a:gridCol>
                <a:gridCol w="1375833">
                  <a:extLst>
                    <a:ext uri="{9D8B030D-6E8A-4147-A177-3AD203B41FA5}">
                      <a16:colId xmlns:a16="http://schemas.microsoft.com/office/drawing/2014/main" val="1309906455"/>
                    </a:ext>
                  </a:extLst>
                </a:gridCol>
              </a:tblGrid>
              <a:tr h="512234">
                <a:tc>
                  <a:txBody>
                    <a:bodyPr/>
                    <a:lstStyle/>
                    <a:p>
                      <a:r>
                        <a:rPr lang="en-US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15344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Cranial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 (5mm)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07045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Caudal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  <a:p>
                      <a:r>
                        <a:rPr lang="en-US" dirty="0"/>
                        <a:t>(includes clips)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153859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Posterior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03136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6122FC-D477-6C45-9C66-58716B8051B0}"/>
              </a:ext>
            </a:extLst>
          </p:cNvPr>
          <p:cNvSpPr txBox="1"/>
          <p:nvPr/>
        </p:nvSpPr>
        <p:spPr>
          <a:xfrm>
            <a:off x="444500" y="577850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LEVEL I</a:t>
            </a:r>
          </a:p>
        </p:txBody>
      </p:sp>
    </p:spTree>
    <p:extLst>
      <p:ext uri="{BB962C8B-B14F-4D97-AF65-F5344CB8AC3E}">
        <p14:creationId xmlns:p14="http://schemas.microsoft.com/office/powerpoint/2010/main" val="952522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9591C9-6FB3-4040-B268-F60169B8F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859907"/>
              </p:ext>
            </p:extLst>
          </p:nvPr>
        </p:nvGraphicFramePr>
        <p:xfrm>
          <a:off x="330200" y="402166"/>
          <a:ext cx="4216401" cy="4809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467">
                  <a:extLst>
                    <a:ext uri="{9D8B030D-6E8A-4147-A177-3AD203B41FA5}">
                      <a16:colId xmlns:a16="http://schemas.microsoft.com/office/drawing/2014/main" val="59560341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4155014807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1309906455"/>
                    </a:ext>
                  </a:extLst>
                </a:gridCol>
              </a:tblGrid>
              <a:tr h="512234">
                <a:tc>
                  <a:txBody>
                    <a:bodyPr/>
                    <a:lstStyle/>
                    <a:p>
                      <a:r>
                        <a:rPr lang="en-US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15344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Cranial</a:t>
                      </a:r>
                    </a:p>
                    <a:p>
                      <a:r>
                        <a:rPr lang="en-US" dirty="0"/>
                        <a:t>Caudal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07045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Posterior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153859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Interpectoral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  <a:p>
                      <a:r>
                        <a:rPr lang="en-US" dirty="0"/>
                        <a:t>(explicit)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ASTRO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  <a:p>
                      <a:r>
                        <a:rPr lang="en-US" dirty="0"/>
                        <a:t>(not explicitly defined)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031367"/>
                  </a:ext>
                </a:extLst>
              </a:tr>
            </a:tbl>
          </a:graphicData>
        </a:graphic>
      </p:graphicFrame>
      <p:pic>
        <p:nvPicPr>
          <p:cNvPr id="5" name="Picture 4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5329C997-0FF3-C340-A913-1A626590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806" y="2155827"/>
            <a:ext cx="6978707" cy="30099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6AB56B6-FC6C-D942-8362-CEC4D4233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4"/>
          <a:stretch/>
        </p:blipFill>
        <p:spPr>
          <a:xfrm>
            <a:off x="5118129" y="304800"/>
            <a:ext cx="6998384" cy="17436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4B4106-8DA9-6A4D-A43F-AE6970F8FAE8}"/>
              </a:ext>
            </a:extLst>
          </p:cNvPr>
          <p:cNvSpPr txBox="1"/>
          <p:nvPr/>
        </p:nvSpPr>
        <p:spPr>
          <a:xfrm>
            <a:off x="444500" y="577850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LEVEL II</a:t>
            </a:r>
          </a:p>
        </p:txBody>
      </p:sp>
    </p:spTree>
    <p:extLst>
      <p:ext uri="{BB962C8B-B14F-4D97-AF65-F5344CB8AC3E}">
        <p14:creationId xmlns:p14="http://schemas.microsoft.com/office/powerpoint/2010/main" val="149148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9591C9-6FB3-4040-B268-F60169B8F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360852"/>
              </p:ext>
            </p:extLst>
          </p:nvPr>
        </p:nvGraphicFramePr>
        <p:xfrm>
          <a:off x="88900" y="402166"/>
          <a:ext cx="4787898" cy="334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966">
                  <a:extLst>
                    <a:ext uri="{9D8B030D-6E8A-4147-A177-3AD203B41FA5}">
                      <a16:colId xmlns:a16="http://schemas.microsoft.com/office/drawing/2014/main" val="59560341"/>
                    </a:ext>
                  </a:extLst>
                </a:gridCol>
                <a:gridCol w="1595966">
                  <a:extLst>
                    <a:ext uri="{9D8B030D-6E8A-4147-A177-3AD203B41FA5}">
                      <a16:colId xmlns:a16="http://schemas.microsoft.com/office/drawing/2014/main" val="4155014807"/>
                    </a:ext>
                  </a:extLst>
                </a:gridCol>
                <a:gridCol w="1595966">
                  <a:extLst>
                    <a:ext uri="{9D8B030D-6E8A-4147-A177-3AD203B41FA5}">
                      <a16:colId xmlns:a16="http://schemas.microsoft.com/office/drawing/2014/main" val="1309906455"/>
                    </a:ext>
                  </a:extLst>
                </a:gridCol>
              </a:tblGrid>
              <a:tr h="512234">
                <a:tc>
                  <a:txBody>
                    <a:bodyPr/>
                    <a:lstStyle/>
                    <a:p>
                      <a:r>
                        <a:rPr lang="en-US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15344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Cranial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07045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 err="1"/>
                        <a:t>Retroclavicular</a:t>
                      </a:r>
                      <a:r>
                        <a:rPr lang="en-US" dirty="0"/>
                        <a:t>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ESTRO (level III)</a:t>
                      </a:r>
                    </a:p>
                    <a:p>
                      <a:r>
                        <a:rPr lang="en-US" sz="1600" dirty="0"/>
                        <a:t>RADCOMP (supraclavicular)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 (not considered – gap present)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1538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44B4106-8DA9-6A4D-A43F-AE6970F8FAE8}"/>
              </a:ext>
            </a:extLst>
          </p:cNvPr>
          <p:cNvSpPr txBox="1"/>
          <p:nvPr/>
        </p:nvSpPr>
        <p:spPr>
          <a:xfrm>
            <a:off x="444500" y="577850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LEVEL III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A8AEE158-9BBF-F446-B076-944C7A62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3"/>
          <a:stretch/>
        </p:blipFill>
        <p:spPr>
          <a:xfrm>
            <a:off x="4972594" y="120650"/>
            <a:ext cx="7130506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887F6-AFB3-5247-B240-2AEBC2F3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07D903-4EE0-4EB6-9587-C18691DB8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492512"/>
              </p:ext>
            </p:extLst>
          </p:nvPr>
        </p:nvGraphicFramePr>
        <p:xfrm>
          <a:off x="838200" y="2016125"/>
          <a:ext cx="10515600" cy="4065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7739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9591C9-6FB3-4040-B268-F60169B8F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107240"/>
              </p:ext>
            </p:extLst>
          </p:nvPr>
        </p:nvGraphicFramePr>
        <p:xfrm>
          <a:off x="330200" y="402166"/>
          <a:ext cx="4216401" cy="339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467">
                  <a:extLst>
                    <a:ext uri="{9D8B030D-6E8A-4147-A177-3AD203B41FA5}">
                      <a16:colId xmlns:a16="http://schemas.microsoft.com/office/drawing/2014/main" val="59560341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4155014807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1309906455"/>
                    </a:ext>
                  </a:extLst>
                </a:gridCol>
              </a:tblGrid>
              <a:tr h="512234">
                <a:tc>
                  <a:txBody>
                    <a:bodyPr/>
                    <a:lstStyle/>
                    <a:p>
                      <a:r>
                        <a:rPr lang="en-US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15344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Cranial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RADCOMP (cricoid cartilage)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 (subclavian artery)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07045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Caudal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RADCOMP</a:t>
                      </a:r>
                    </a:p>
                    <a:p>
                      <a:r>
                        <a:rPr lang="en-US" dirty="0"/>
                        <a:t>(optional posterolateral </a:t>
                      </a:r>
                      <a:r>
                        <a:rPr lang="en-US" dirty="0" err="1"/>
                        <a:t>supraclav</a:t>
                      </a:r>
                      <a:r>
                        <a:rPr lang="en-US" dirty="0"/>
                        <a:t> fossa)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ESTRO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1538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44B4106-8DA9-6A4D-A43F-AE6970F8FAE8}"/>
              </a:ext>
            </a:extLst>
          </p:cNvPr>
          <p:cNvSpPr txBox="1"/>
          <p:nvPr/>
        </p:nvSpPr>
        <p:spPr>
          <a:xfrm>
            <a:off x="444500" y="577850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Level IV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CAFD7A3-40C6-694C-8C2A-793AB3FD9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94" y="298450"/>
            <a:ext cx="6830160" cy="17462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6DD1DD4-D44B-7F41-BF61-4E45B0D6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87" y="2406937"/>
            <a:ext cx="6616614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68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9591C9-6FB3-4040-B268-F60169B8F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934638"/>
              </p:ext>
            </p:extLst>
          </p:nvPr>
        </p:nvGraphicFramePr>
        <p:xfrm>
          <a:off x="330200" y="402166"/>
          <a:ext cx="4216401" cy="339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467">
                  <a:extLst>
                    <a:ext uri="{9D8B030D-6E8A-4147-A177-3AD203B41FA5}">
                      <a16:colId xmlns:a16="http://schemas.microsoft.com/office/drawing/2014/main" val="59560341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4155014807"/>
                    </a:ext>
                  </a:extLst>
                </a:gridCol>
                <a:gridCol w="1405467">
                  <a:extLst>
                    <a:ext uri="{9D8B030D-6E8A-4147-A177-3AD203B41FA5}">
                      <a16:colId xmlns:a16="http://schemas.microsoft.com/office/drawing/2014/main" val="1309906455"/>
                    </a:ext>
                  </a:extLst>
                </a:gridCol>
              </a:tblGrid>
              <a:tr h="512234">
                <a:tc>
                  <a:txBody>
                    <a:bodyPr/>
                    <a:lstStyle/>
                    <a:p>
                      <a:r>
                        <a:rPr lang="en-US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15344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Cranial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  <a:p>
                      <a:r>
                        <a:rPr lang="en-US" dirty="0"/>
                        <a:t>RADCOMP</a:t>
                      </a:r>
                    </a:p>
                    <a:p>
                      <a:r>
                        <a:rPr lang="en-US" dirty="0"/>
                        <a:t>(subclavian vein)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(first intercostal space)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07045"/>
                  </a:ext>
                </a:extLst>
              </a:tr>
              <a:tr h="1417109">
                <a:tc>
                  <a:txBody>
                    <a:bodyPr/>
                    <a:lstStyle/>
                    <a:p>
                      <a:r>
                        <a:rPr lang="en-US" dirty="0"/>
                        <a:t>Laterally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ESTRO</a:t>
                      </a:r>
                    </a:p>
                    <a:p>
                      <a:r>
                        <a:rPr lang="en-US" dirty="0"/>
                        <a:t>(vessels +5mm)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RTOG</a:t>
                      </a:r>
                    </a:p>
                    <a:p>
                      <a:r>
                        <a:rPr lang="en-US" dirty="0"/>
                        <a:t>(vessels)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1538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44B4106-8DA9-6A4D-A43F-AE6970F8FAE8}"/>
              </a:ext>
            </a:extLst>
          </p:cNvPr>
          <p:cNvSpPr txBox="1"/>
          <p:nvPr/>
        </p:nvSpPr>
        <p:spPr>
          <a:xfrm>
            <a:off x="444500" y="577850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129C4-AB0F-FD4E-BD63-CC5BFE1D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1" y="1259639"/>
            <a:ext cx="6896099" cy="43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B378FB-08AE-F542-B73C-D97289FC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69" y="0"/>
            <a:ext cx="10268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94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B378FB-08AE-F542-B73C-D97289FC0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93" b="89982" l="8637" r="89903">
                        <a14:foregroundMark x1="21776" y1="6375" x2="21776" y2="6375"/>
                        <a14:foregroundMark x1="8637" y1="12386" x2="8637" y2="12386"/>
                      </a14:backgroundRemoval>
                    </a14:imgEffect>
                  </a14:imgLayer>
                </a14:imgProps>
              </a:ext>
            </a:extLst>
          </a:blip>
          <a:srcRect l="5474" r="6412" b="13450"/>
          <a:stretch/>
        </p:blipFill>
        <p:spPr>
          <a:xfrm>
            <a:off x="985245" y="76200"/>
            <a:ext cx="1022150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6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FF4A3-32F6-7746-8CA0-0137A367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" y="806450"/>
            <a:ext cx="1218973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7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FF4A3-32F6-7746-8CA0-0137A367D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89944" l="7212" r="89904">
                        <a14:foregroundMark x1="7212" y1="52235" x2="7212" y2="52235"/>
                        <a14:backgroundMark x1="44952" y1="39385" x2="44952" y2="39385"/>
                        <a14:backgroundMark x1="30649" y1="39665" x2="30649" y2="39665"/>
                        <a14:backgroundMark x1="17909" y1="40223" x2="17909" y2="40223"/>
                        <a14:backgroundMark x1="22957" y1="39665" x2="22957" y2="39665"/>
                        <a14:backgroundMark x1="27644" y1="39385" x2="27644" y2="39385"/>
                      </a14:backgroundRemoval>
                    </a14:imgEffect>
                  </a14:imgLayer>
                </a14:imgProps>
              </a:ext>
            </a:extLst>
          </a:blip>
          <a:srcRect l="5509" t="7258" r="22372" b="20868"/>
          <a:stretch/>
        </p:blipFill>
        <p:spPr>
          <a:xfrm>
            <a:off x="192503" y="830179"/>
            <a:ext cx="12120456" cy="5197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C9172C-FAF5-1C43-9A2F-A4AB7D931C05}"/>
              </a:ext>
            </a:extLst>
          </p:cNvPr>
          <p:cNvSpPr/>
          <p:nvPr/>
        </p:nvSpPr>
        <p:spPr>
          <a:xfrm>
            <a:off x="2179052" y="3048000"/>
            <a:ext cx="1143000" cy="2406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F79F2-561B-1F41-9172-2B1B30C8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Pattern of failure study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93CF8-A02A-F145-99B2-D7369C3FD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07" y="4460487"/>
            <a:ext cx="3377184" cy="17574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Included were 18 papers from 2000 – 2020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D1C7C7-8AFC-3E48-BA7D-DEC2ECD3E8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5454" y="1530005"/>
            <a:ext cx="6356465" cy="37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33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68CC-6273-F646-B30E-539DD2B7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from article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4477B-BE3B-4447-9E6D-BA1AEA9F8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 et al, 235 recurrences, 129 patients</a:t>
            </a:r>
          </a:p>
          <a:p>
            <a:pPr lvl="1"/>
            <a:r>
              <a:rPr lang="en-US" dirty="0"/>
              <a:t>RTOG CTVs cover 96% of pT1-2 pN0-1 cases</a:t>
            </a:r>
          </a:p>
          <a:p>
            <a:pPr lvl="1"/>
            <a:r>
              <a:rPr lang="en-US" dirty="0"/>
              <a:t>Early stage patient recurrences outside ESTRO and within RTOG were 4% among patients with early stage disease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8CFC2-5250-3E43-B345-AB65A49622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Borm</a:t>
            </a:r>
            <a:r>
              <a:rPr lang="en-US" dirty="0"/>
              <a:t> et al, MA.20, EORTC, AMAROS, and Z0011 dose analysis</a:t>
            </a:r>
          </a:p>
          <a:p>
            <a:pPr lvl="1"/>
            <a:r>
              <a:rPr lang="en-US" dirty="0"/>
              <a:t>No treatment plan designs covered full dose to nodes</a:t>
            </a:r>
          </a:p>
          <a:p>
            <a:pPr lvl="1"/>
            <a:r>
              <a:rPr lang="en-US" dirty="0"/>
              <a:t>smaller nodal CTVs in low risk patients justified</a:t>
            </a:r>
          </a:p>
        </p:txBody>
      </p:sp>
    </p:spTree>
    <p:extLst>
      <p:ext uri="{BB962C8B-B14F-4D97-AF65-F5344CB8AC3E}">
        <p14:creationId xmlns:p14="http://schemas.microsoft.com/office/powerpoint/2010/main" val="4136975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68CC-6273-F646-B30E-539DD2B7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from article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4477B-BE3B-4447-9E6D-BA1AEA9F8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Multi-institution Korean study, 337 recurrences, 234 patients</a:t>
            </a:r>
          </a:p>
          <a:p>
            <a:pPr lvl="1"/>
            <a:r>
              <a:rPr lang="en-US" dirty="0"/>
              <a:t>9% of supraclavicular failures were cranial to subclavian artery</a:t>
            </a:r>
          </a:p>
          <a:p>
            <a:pPr lvl="1"/>
            <a:r>
              <a:rPr lang="en-US" dirty="0"/>
              <a:t>20% of supraclavicular failures </a:t>
            </a:r>
            <a:r>
              <a:rPr lang="en-US" dirty="0" err="1"/>
              <a:t>posterolateraly</a:t>
            </a:r>
            <a:r>
              <a:rPr lang="en-US" dirty="0"/>
              <a:t> to ant scalene</a:t>
            </a:r>
          </a:p>
          <a:p>
            <a:pPr lvl="1"/>
            <a:r>
              <a:rPr lang="en-US" b="1" dirty="0"/>
              <a:t>ESTRO had 28% geographic miss in T3-T4 and N2-N3 disease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8CFC2-5250-3E43-B345-AB65A49622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 et al,</a:t>
            </a:r>
          </a:p>
          <a:p>
            <a:pPr lvl="1"/>
            <a:r>
              <a:rPr lang="en-US" dirty="0"/>
              <a:t>29% of nodes would have been additionally covered with RTOG as compared to ESTRO atlas</a:t>
            </a:r>
          </a:p>
          <a:p>
            <a:pPr lvl="2"/>
            <a:r>
              <a:rPr lang="en-US" dirty="0"/>
              <a:t>Compared to 7% of outside ESTRO and within RTOG recurrences</a:t>
            </a:r>
          </a:p>
        </p:txBody>
      </p:sp>
    </p:spTree>
    <p:extLst>
      <p:ext uri="{BB962C8B-B14F-4D97-AF65-F5344CB8AC3E}">
        <p14:creationId xmlns:p14="http://schemas.microsoft.com/office/powerpoint/2010/main" val="3320059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68CC-6273-F646-B30E-539DD2B7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from article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4477B-BE3B-4447-9E6D-BA1AEA9F8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Borm</a:t>
            </a:r>
            <a:r>
              <a:rPr lang="en-US" dirty="0"/>
              <a:t> et al., 580 FDG-positive nodes</a:t>
            </a:r>
            <a:endParaRPr lang="en-US" b="1" dirty="0"/>
          </a:p>
          <a:p>
            <a:pPr lvl="1"/>
            <a:r>
              <a:rPr lang="en-US" dirty="0"/>
              <a:t>RTOG less geographic miss compared to ESTRO (14 vs 21%)</a:t>
            </a:r>
          </a:p>
          <a:p>
            <a:r>
              <a:rPr lang="en-US" dirty="0" err="1"/>
              <a:t>Loganadane</a:t>
            </a:r>
            <a:r>
              <a:rPr lang="en-US" dirty="0"/>
              <a:t> et al., Post-mastectomy mapping series,15 recurrences</a:t>
            </a:r>
          </a:p>
          <a:p>
            <a:pPr lvl="1"/>
            <a:r>
              <a:rPr lang="en-US" dirty="0"/>
              <a:t>13% occurred outside ESTRO but within RTOG volumes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84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77B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8731800-6E78-854D-8C30-5118C6E231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-3465" t="-11576" r="-16535" b="4346"/>
          <a:stretch/>
        </p:blipFill>
        <p:spPr>
          <a:xfrm>
            <a:off x="641180" y="1430579"/>
            <a:ext cx="5129784" cy="40109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77B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EB00737-0C3B-C34F-AC0E-2D70D96A5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62" r="17980" b="-17035"/>
          <a:stretch/>
        </p:blipFill>
        <p:spPr>
          <a:xfrm>
            <a:off x="6421035" y="2038263"/>
            <a:ext cx="5129786" cy="33912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29C3E42-C0C7-0345-A67B-D8CDF1D5B94D}"/>
              </a:ext>
            </a:extLst>
          </p:cNvPr>
          <p:cNvSpPr/>
          <p:nvPr/>
        </p:nvSpPr>
        <p:spPr>
          <a:xfrm>
            <a:off x="5186926" y="2653505"/>
            <a:ext cx="1514191" cy="155098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62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4F35D-1925-6F4E-A1B2-53ED665B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3AAAF-CF0D-DA44-BD1A-92D7FF390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ESTRO and RTOG atlases suitable for low risk disease</a:t>
            </a:r>
          </a:p>
          <a:p>
            <a:r>
              <a:rPr lang="en-US" dirty="0"/>
              <a:t>RTOG guidelines appear more applicable for locally advanced disease and post mastectomy</a:t>
            </a:r>
          </a:p>
        </p:txBody>
      </p:sp>
    </p:spTree>
    <p:extLst>
      <p:ext uri="{BB962C8B-B14F-4D97-AF65-F5344CB8AC3E}">
        <p14:creationId xmlns:p14="http://schemas.microsoft.com/office/powerpoint/2010/main" val="598120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E85-9306-7A44-A0BC-02AE0CE1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not covered by RTOG or ESTRO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CA4BC-4AA5-5949-8599-A1A72E22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Posterolateral supraclavicular region aka POSTERIOR TRIANGLE</a:t>
            </a:r>
          </a:p>
          <a:p>
            <a:r>
              <a:rPr lang="en-US" dirty="0"/>
              <a:t>SCV nodes above cricoid cartilage</a:t>
            </a:r>
          </a:p>
        </p:txBody>
      </p:sp>
    </p:spTree>
    <p:extLst>
      <p:ext uri="{BB962C8B-B14F-4D97-AF65-F5344CB8AC3E}">
        <p14:creationId xmlns:p14="http://schemas.microsoft.com/office/powerpoint/2010/main" val="1580571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68CC-6273-F646-B30E-539DD2B7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triangle recurrences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4477B-BE3B-4447-9E6D-BA1AEA9F8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 et al,</a:t>
            </a:r>
          </a:p>
          <a:p>
            <a:pPr lvl="1"/>
            <a:r>
              <a:rPr lang="en-US" dirty="0"/>
              <a:t>26% of recurrent lesions</a:t>
            </a:r>
          </a:p>
          <a:p>
            <a:pPr lvl="1"/>
            <a:r>
              <a:rPr lang="en-US" dirty="0"/>
              <a:t>37% of locoregional recurrences</a:t>
            </a:r>
          </a:p>
          <a:p>
            <a:pPr lvl="1"/>
            <a:r>
              <a:rPr lang="en-US" b="1" dirty="0"/>
              <a:t>Larger number of nodes </a:t>
            </a:r>
            <a:r>
              <a:rPr lang="en-US" dirty="0"/>
              <a:t>(1 vs 2 vs 3+) associated with higher risk of posterolateral involvement (7 vs 13 vs 56%, p=0.003)</a:t>
            </a:r>
          </a:p>
          <a:p>
            <a:pPr lvl="1"/>
            <a:r>
              <a:rPr lang="en-US" b="1" dirty="0"/>
              <a:t>Young age (&lt;45), triple negative associated with outside ESTRO volume recurrence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562E8F-B403-B04C-9695-21B1B111BF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DeSelm</a:t>
            </a:r>
            <a:r>
              <a:rPr lang="en-US" dirty="0"/>
              <a:t> et al.,</a:t>
            </a:r>
          </a:p>
          <a:p>
            <a:pPr lvl="1"/>
            <a:r>
              <a:rPr lang="en-US" dirty="0"/>
              <a:t>Majority of out-of-field recurrences occur in post triangle</a:t>
            </a:r>
          </a:p>
          <a:p>
            <a:pPr lvl="1"/>
            <a:r>
              <a:rPr lang="en-US" dirty="0"/>
              <a:t>Outside RTOG in 67%</a:t>
            </a:r>
          </a:p>
          <a:p>
            <a:pPr lvl="1"/>
            <a:r>
              <a:rPr lang="en-US" dirty="0"/>
              <a:t>Outside ESTRO in 89%</a:t>
            </a:r>
          </a:p>
          <a:p>
            <a:pPr lvl="1"/>
            <a:r>
              <a:rPr lang="en-US" b="1" dirty="0"/>
              <a:t>Authors advocated for larger CTV to include lateral SCV nodes with G3 and LVI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28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65BF-97B2-C249-9434-DCD55789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Superior region of SVC nodes above cricoid cartilage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C7ADE-12E1-1545-9CD2-02AB661446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Chang et al,</a:t>
            </a:r>
          </a:p>
          <a:p>
            <a:pPr lvl="1"/>
            <a:r>
              <a:rPr lang="en-US" dirty="0"/>
              <a:t>5% of regional recurrences located above traditional field</a:t>
            </a:r>
          </a:p>
          <a:p>
            <a:r>
              <a:rPr lang="en-US" dirty="0"/>
              <a:t>Regional recurrences in SVC increases with </a:t>
            </a:r>
            <a:r>
              <a:rPr lang="en-US" dirty="0" err="1"/>
              <a:t>pN</a:t>
            </a:r>
            <a:r>
              <a:rPr lang="en-US" dirty="0"/>
              <a:t> stage, suggesting insufficient coverage (multiple citations given in study)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2DBE8-A351-E34C-8774-64DCD1027B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25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4F35D-1925-6F4E-A1B2-53ED665B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3AAAF-CF0D-DA44-BD1A-92D7FF390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should be paying closer attention to posterior triangle coverage, and deliberately covering in high risk patients</a:t>
            </a:r>
          </a:p>
          <a:p>
            <a:pPr lvl="1"/>
            <a:r>
              <a:rPr lang="en-US" dirty="0"/>
              <a:t>G3, LVI, &lt;45, triple negative, T3+, N2+</a:t>
            </a:r>
          </a:p>
          <a:p>
            <a:r>
              <a:rPr lang="en-US" dirty="0"/>
              <a:t>We should be considering having a more cranial nodal border above the cricoid in high risk patients</a:t>
            </a:r>
          </a:p>
        </p:txBody>
      </p:sp>
    </p:spTree>
    <p:extLst>
      <p:ext uri="{BB962C8B-B14F-4D97-AF65-F5344CB8AC3E}">
        <p14:creationId xmlns:p14="http://schemas.microsoft.com/office/powerpoint/2010/main" val="1771631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609D-315A-9E46-BCB0-1BD54A6E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IMNs?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4026-113E-7C4A-8BE3-6DEC1F43A2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Jethwa</a:t>
            </a:r>
            <a:r>
              <a:rPr lang="en-US" dirty="0"/>
              <a:t> et al</a:t>
            </a:r>
          </a:p>
          <a:p>
            <a:pPr lvl="1"/>
            <a:r>
              <a:rPr lang="en-US" dirty="0"/>
              <a:t>Vessels+0mm – 53% coverage.</a:t>
            </a:r>
          </a:p>
          <a:p>
            <a:pPr lvl="1"/>
            <a:r>
              <a:rPr lang="en-US" dirty="0"/>
              <a:t>Vessels +5mm – 93% coverage</a:t>
            </a:r>
          </a:p>
          <a:p>
            <a:pPr lvl="1"/>
            <a:r>
              <a:rPr lang="en-US" dirty="0"/>
              <a:t>First 3 intercostal spaces – 78% coverage</a:t>
            </a:r>
          </a:p>
          <a:p>
            <a:pPr lvl="1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and 5</a:t>
            </a:r>
            <a:r>
              <a:rPr lang="en-US" baseline="30000" dirty="0"/>
              <a:t>th</a:t>
            </a:r>
            <a:r>
              <a:rPr lang="en-US" dirty="0"/>
              <a:t> intercostal space – 14% coverage</a:t>
            </a:r>
          </a:p>
          <a:p>
            <a:pPr lvl="1"/>
            <a:r>
              <a:rPr lang="en-US" dirty="0"/>
              <a:t>Above first intercostal space – 8%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0D3D8-7134-2440-9DF7-5A24C828D5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82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609D-315A-9E46-BCB0-1BD54A6E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4026-113E-7C4A-8BE3-6DEC1F43A2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Gentile at al.,</a:t>
            </a:r>
          </a:p>
          <a:p>
            <a:pPr lvl="1"/>
            <a:r>
              <a:rPr lang="en-US" dirty="0"/>
              <a:t>RTOG may be too limited in axilla for NAC, incomplete dissection, or IMRT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0D3D8-7134-2440-9DF7-5A24C828D5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38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788E6-8688-4B4E-9629-A7B942C7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2020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2131F-DBBA-7744-ACFE-110F4A88A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6034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4D593-CEA0-774A-8AD7-2ABFC7AD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Which is more suitable?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205A41-06E3-8E45-889C-88BAD4346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1"/>
            <a:ext cx="10410524" cy="41267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Low risk women – want sparse coverage to limit side effects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High risk women – cover more to avoid geographic miss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Special cases – extend CTV into areas at higher risk which would otherwise not be covered in RTOG, ESTRO atlases</a:t>
            </a:r>
          </a:p>
        </p:txBody>
      </p:sp>
    </p:spTree>
    <p:extLst>
      <p:ext uri="{BB962C8B-B14F-4D97-AF65-F5344CB8AC3E}">
        <p14:creationId xmlns:p14="http://schemas.microsoft.com/office/powerpoint/2010/main" val="3513611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6D4F5CE-B203-1740-B76C-6B40FBBDF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29" y="0"/>
            <a:ext cx="10798342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AE4A6A-E5A3-1E4C-B254-705DBB0FCF3C}"/>
              </a:ext>
            </a:extLst>
          </p:cNvPr>
          <p:cNvSpPr/>
          <p:nvPr/>
        </p:nvSpPr>
        <p:spPr>
          <a:xfrm>
            <a:off x="8069179" y="3064042"/>
            <a:ext cx="2005263" cy="211755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64B4B-D869-E74E-B015-5A1B38440991}"/>
              </a:ext>
            </a:extLst>
          </p:cNvPr>
          <p:cNvGrpSpPr/>
          <p:nvPr/>
        </p:nvGrpSpPr>
        <p:grpSpPr>
          <a:xfrm>
            <a:off x="1114926" y="6448926"/>
            <a:ext cx="9906000" cy="264695"/>
            <a:chOff x="1114926" y="6448926"/>
            <a:chExt cx="9906000" cy="2646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CA1A6B0-9A84-F840-9CAE-D81689891F2E}"/>
                </a:ext>
              </a:extLst>
            </p:cNvPr>
            <p:cNvCxnSpPr/>
            <p:nvPr/>
          </p:nvCxnSpPr>
          <p:spPr>
            <a:xfrm>
              <a:off x="6384758" y="6448926"/>
              <a:ext cx="46361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5CE5E79-EF60-FF45-83F0-60586798E94B}"/>
                </a:ext>
              </a:extLst>
            </p:cNvPr>
            <p:cNvCxnSpPr>
              <a:cxnSpLocks/>
            </p:cNvCxnSpPr>
            <p:nvPr/>
          </p:nvCxnSpPr>
          <p:spPr>
            <a:xfrm>
              <a:off x="1114926" y="6713621"/>
              <a:ext cx="191703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E97BDA-48E9-5341-AFF5-D9AC7F20B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39F83B-B6FD-E442-9054-801F9DB46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2255" r="1" b="18248"/>
          <a:stretch/>
        </p:blipFill>
        <p:spPr>
          <a:xfrm>
            <a:off x="640079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AE2EEED-7D8B-3242-8685-6DC43B6F8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255" r="1" b="18248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2814E6-8F39-6D45-B0DC-24E3179F135A}"/>
              </a:ext>
            </a:extLst>
          </p:cNvPr>
          <p:cNvSpPr/>
          <p:nvPr/>
        </p:nvSpPr>
        <p:spPr>
          <a:xfrm>
            <a:off x="2331175" y="1735038"/>
            <a:ext cx="752964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cap="none" spc="0" dirty="0">
                <a:ln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4062340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8B7-EA33-BA46-A1A7-577D9CE3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Regional Risk – cT1-T2N0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A8CF9-2B86-F74E-9BE5-E32369C51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RTOG and ESTRO covered acceptably well</a:t>
            </a:r>
          </a:p>
          <a:p>
            <a:r>
              <a:rPr lang="en-US" dirty="0"/>
              <a:t>ESTRO chosen as had lower thyroid dose compared to RTOG &lt;3 </a:t>
            </a:r>
            <a:r>
              <a:rPr lang="en-US" dirty="0" err="1"/>
              <a:t>Gy</a:t>
            </a:r>
            <a:r>
              <a:rPr lang="en-US" dirty="0"/>
              <a:t> vs 9 </a:t>
            </a:r>
            <a:r>
              <a:rPr lang="en-US" dirty="0" err="1"/>
              <a:t>Gy</a:t>
            </a:r>
            <a:r>
              <a:rPr lang="en-US" dirty="0"/>
              <a:t> in low regional risk</a:t>
            </a:r>
          </a:p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E96551-E5BA-B949-8B93-DF8745AD6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1" r="32916" b="75347"/>
          <a:stretch/>
        </p:blipFill>
        <p:spPr>
          <a:xfrm>
            <a:off x="1395126" y="3380372"/>
            <a:ext cx="9401748" cy="29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79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8B7-EA33-BA46-A1A7-577D9CE3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Regional Risk – cT3-T4N1-2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A8CF9-2B86-F74E-9BE5-E32369C51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RTOG </a:t>
            </a:r>
            <a:r>
              <a:rPr lang="en-US" dirty="0" err="1"/>
              <a:t>undercovered</a:t>
            </a:r>
            <a:r>
              <a:rPr lang="en-US" dirty="0"/>
              <a:t> IMNs, should contour by ESTRO method (+5mm)</a:t>
            </a:r>
          </a:p>
          <a:p>
            <a:r>
              <a:rPr lang="en-US" dirty="0"/>
              <a:t>Select patients with adverse features should consider RADCOMP</a:t>
            </a:r>
          </a:p>
          <a:p>
            <a:r>
              <a:rPr lang="en-US" dirty="0"/>
              <a:t>IMRT patients, triple negative, poor response to NAC, &lt;45 years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AFB5B1F-19AD-7A4A-B446-F0988E7E0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t="24652" r="30836" b="50000"/>
          <a:stretch/>
        </p:blipFill>
        <p:spPr>
          <a:xfrm>
            <a:off x="1645368" y="3429000"/>
            <a:ext cx="8901263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94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8B7-EA33-BA46-A1A7-577D9CE3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High Regional Risk – cN3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A8CF9-2B86-F74E-9BE5-E32369C51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including posterolateral SCL zone/posterior triangle</a:t>
            </a:r>
          </a:p>
          <a:p>
            <a:r>
              <a:rPr lang="en-US" dirty="0"/>
              <a:t>Consider extending border above cricoid cartilage</a:t>
            </a:r>
          </a:p>
          <a:p>
            <a:r>
              <a:rPr lang="en-US" dirty="0"/>
              <a:t>Consider including 4</a:t>
            </a:r>
            <a:r>
              <a:rPr lang="en-US" baseline="30000" dirty="0"/>
              <a:t>th</a:t>
            </a:r>
            <a:r>
              <a:rPr lang="en-US" dirty="0"/>
              <a:t>, 5</a:t>
            </a:r>
            <a:r>
              <a:rPr lang="en-US" baseline="30000" dirty="0"/>
              <a:t>th</a:t>
            </a:r>
            <a:r>
              <a:rPr lang="en-US" dirty="0"/>
              <a:t> intercostal spaces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A0CB334-B09F-7F47-BF64-76E0B893B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8" t="44682" b="24855"/>
          <a:stretch/>
        </p:blipFill>
        <p:spPr>
          <a:xfrm>
            <a:off x="1385272" y="4001294"/>
            <a:ext cx="10357549" cy="24003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A969CF-3412-E848-B36F-A7CA6A7D5AE5}"/>
              </a:ext>
            </a:extLst>
          </p:cNvPr>
          <p:cNvSpPr/>
          <p:nvPr/>
        </p:nvSpPr>
        <p:spPr>
          <a:xfrm>
            <a:off x="6096000" y="3792956"/>
            <a:ext cx="1844842" cy="641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1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30A2-702F-E74F-B1A5-529004F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 think this should apply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62CAB-6E62-A249-847C-EADA3219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Locally advanced cases</a:t>
            </a:r>
          </a:p>
          <a:p>
            <a:r>
              <a:rPr lang="en-US" dirty="0"/>
              <a:t>Does not apply to patients on clinical trial – obviously they should be treated as per the trial protocol</a:t>
            </a:r>
          </a:p>
          <a:p>
            <a:r>
              <a:rPr lang="en-US" dirty="0"/>
              <a:t>Would consider excluding &lt;45 </a:t>
            </a:r>
            <a:r>
              <a:rPr lang="en-US" dirty="0" err="1"/>
              <a:t>yo</a:t>
            </a:r>
            <a:r>
              <a:rPr lang="en-US" dirty="0"/>
              <a:t>, triple negative, G3, and LVI from ‘short’ field cases, and pay close attention to their nodal coverage</a:t>
            </a:r>
          </a:p>
          <a:p>
            <a:r>
              <a:rPr lang="en-US" b="1" dirty="0"/>
              <a:t>IMRT</a:t>
            </a:r>
            <a:endParaRPr lang="en-US" dirty="0"/>
          </a:p>
          <a:p>
            <a:r>
              <a:rPr lang="en-US" b="1" dirty="0"/>
              <a:t>Recurrent cases</a:t>
            </a:r>
          </a:p>
        </p:txBody>
      </p:sp>
    </p:spTree>
    <p:extLst>
      <p:ext uri="{BB962C8B-B14F-4D97-AF65-F5344CB8AC3E}">
        <p14:creationId xmlns:p14="http://schemas.microsoft.com/office/powerpoint/2010/main" val="9300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D1BB-F5B0-B545-89CC-0686237E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Outstanding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3C79-BD66-6645-903B-4305B0969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dose coverage level is ‘adequate’?</a:t>
            </a:r>
          </a:p>
          <a:p>
            <a:r>
              <a:rPr lang="en-US" dirty="0"/>
              <a:t>Should we adopt more modifications</a:t>
            </a:r>
          </a:p>
          <a:p>
            <a:pPr lvl="1"/>
            <a:r>
              <a:rPr lang="en-US" dirty="0"/>
              <a:t>And if so, for which patients?</a:t>
            </a:r>
          </a:p>
          <a:p>
            <a:r>
              <a:rPr lang="en-US" dirty="0"/>
              <a:t>Should we explore changing our planning for high risk cases?</a:t>
            </a:r>
          </a:p>
          <a:p>
            <a:pPr lvl="1"/>
            <a:r>
              <a:rPr lang="en-US" dirty="0"/>
              <a:t>Changes in contouring methods for ROs?</a:t>
            </a:r>
          </a:p>
          <a:p>
            <a:pPr lvl="1"/>
            <a:r>
              <a:rPr lang="en-US" dirty="0"/>
              <a:t>Changes in planning methods for dosimetry?</a:t>
            </a:r>
          </a:p>
          <a:p>
            <a:r>
              <a:rPr lang="en-US" dirty="0"/>
              <a:t>What are the toxicity consequences for changing volumes?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27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24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0A479-AD8C-0F45-8553-1A32735B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FDG-PET Recurrence Study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D8281A-48F2-F14A-904F-984A3736B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4"/>
          <a:stretch/>
        </p:blipFill>
        <p:spPr>
          <a:xfrm>
            <a:off x="6096000" y="640080"/>
            <a:ext cx="545947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4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E0164-E857-C045-94CA-94A12508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Methods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10D3FD8-7A1F-EF47-879A-AFCBC1CCE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29" b="1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77A2-06D9-E04E-BCF9-7959BC324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/>
              <a:t>Identified 69 patients with 226 nodal regional nodal recurrences after curative treatment for breast cancer</a:t>
            </a:r>
          </a:p>
          <a:p>
            <a:r>
              <a:rPr lang="en-US" sz="1500"/>
              <a:t>PET staged and fused with </a:t>
            </a:r>
            <a:r>
              <a:rPr lang="en-US" sz="1500" b="1"/>
              <a:t>deformable</a:t>
            </a:r>
            <a:r>
              <a:rPr lang="en-US" sz="1500"/>
              <a:t> registration</a:t>
            </a:r>
          </a:p>
          <a:p>
            <a:r>
              <a:rPr lang="en-US" sz="1500"/>
              <a:t>Compared to RTOG, ESTRO, and RADCOMP atlases</a:t>
            </a:r>
          </a:p>
          <a:p>
            <a:r>
              <a:rPr lang="en-US" sz="1500"/>
              <a:t>Recurrences were classified as:</a:t>
            </a:r>
          </a:p>
          <a:p>
            <a:pPr lvl="1"/>
            <a:r>
              <a:rPr lang="en-US" sz="1500"/>
              <a:t>Inside – entirely or mostly within CTV</a:t>
            </a:r>
          </a:p>
          <a:p>
            <a:pPr lvl="1"/>
            <a:r>
              <a:rPr lang="en-US" sz="1500"/>
              <a:t>Marginal – mostly outside CTV edges</a:t>
            </a:r>
          </a:p>
          <a:p>
            <a:pPr lvl="1"/>
            <a:r>
              <a:rPr lang="en-US" sz="1500"/>
              <a:t>Outside – completely outside CTV contours</a:t>
            </a:r>
          </a:p>
        </p:txBody>
      </p:sp>
    </p:spTree>
    <p:extLst>
      <p:ext uri="{BB962C8B-B14F-4D97-AF65-F5344CB8AC3E}">
        <p14:creationId xmlns:p14="http://schemas.microsoft.com/office/powerpoint/2010/main" val="2904855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A3063-F92E-954E-9D4D-9CD87092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7AF84-4FF5-414D-B4F0-C5C410EEAC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RTOG</a:t>
            </a:r>
          </a:p>
          <a:p>
            <a:pPr lvl="1"/>
            <a:r>
              <a:rPr lang="en-US" dirty="0"/>
              <a:t>70% inside</a:t>
            </a:r>
          </a:p>
          <a:p>
            <a:pPr lvl="1"/>
            <a:r>
              <a:rPr lang="en-US" dirty="0"/>
              <a:t>4% marginal</a:t>
            </a:r>
          </a:p>
          <a:p>
            <a:pPr lvl="1"/>
            <a:r>
              <a:rPr lang="en-US" dirty="0"/>
              <a:t>27% outside</a:t>
            </a:r>
          </a:p>
          <a:p>
            <a:pPr lvl="1"/>
            <a:r>
              <a:rPr lang="en-US" dirty="0"/>
              <a:t>Full extent – 38%</a:t>
            </a:r>
          </a:p>
          <a:p>
            <a:pPr lvl="2"/>
            <a:r>
              <a:rPr lang="en-US" dirty="0"/>
              <a:t>Adding RADCOMP increased to 48%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445DA-36E7-CD47-8A9B-809963421C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ESTRO</a:t>
            </a:r>
          </a:p>
          <a:p>
            <a:pPr lvl="1"/>
            <a:r>
              <a:rPr lang="en-US" dirty="0"/>
              <a:t>73% inside</a:t>
            </a:r>
          </a:p>
          <a:p>
            <a:pPr lvl="1"/>
            <a:r>
              <a:rPr lang="en-US" dirty="0"/>
              <a:t>2% marginal</a:t>
            </a:r>
          </a:p>
          <a:p>
            <a:pPr lvl="1"/>
            <a:r>
              <a:rPr lang="en-US" dirty="0"/>
              <a:t>25% outside</a:t>
            </a:r>
          </a:p>
          <a:p>
            <a:pPr lvl="1"/>
            <a:r>
              <a:rPr lang="en-US" dirty="0"/>
              <a:t>Full extent – 57% of patients</a:t>
            </a:r>
          </a:p>
          <a:p>
            <a:pPr lvl="2"/>
            <a:r>
              <a:rPr lang="en-US" dirty="0"/>
              <a:t>Adding RADCOMP increased to 70%</a:t>
            </a:r>
          </a:p>
        </p:txBody>
      </p:sp>
    </p:spTree>
    <p:extLst>
      <p:ext uri="{BB962C8B-B14F-4D97-AF65-F5344CB8AC3E}">
        <p14:creationId xmlns:p14="http://schemas.microsoft.com/office/powerpoint/2010/main" val="1780708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looking, sitting&#10;&#10;Description automatically generated">
            <a:extLst>
              <a:ext uri="{FF2B5EF4-FFF2-40B4-BE49-F238E27FC236}">
                <a16:creationId xmlns:a16="http://schemas.microsoft.com/office/drawing/2014/main" id="{03DF6CD6-7B47-A94D-B00E-4A78206AB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 t="3509" r="4703" b="4327"/>
          <a:stretch/>
        </p:blipFill>
        <p:spPr>
          <a:xfrm>
            <a:off x="513347" y="268705"/>
            <a:ext cx="11165305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69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3839B4F-30AE-A442-8F6D-5AFFB4902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612"/>
            <a:ext cx="12192000" cy="47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1FC3ABB-FEFE-2D45-8FD9-C7BB23FE5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9" t="74" r="2416"/>
          <a:stretch/>
        </p:blipFill>
        <p:spPr>
          <a:xfrm>
            <a:off x="1625601" y="0"/>
            <a:ext cx="8839200" cy="6858000"/>
          </a:xfrm>
          <a:prstGeom prst="rect">
            <a:avLst/>
          </a:prstGeom>
          <a:ln w="1905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58263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4F35D-1925-6F4E-A1B2-53ED665B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3AAAF-CF0D-DA44-BD1A-92D7FF390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Trial authors suggest RADCOMP atlas be used in stage III patients</a:t>
            </a:r>
          </a:p>
        </p:txBody>
      </p:sp>
    </p:spTree>
    <p:extLst>
      <p:ext uri="{BB962C8B-B14F-4D97-AF65-F5344CB8AC3E}">
        <p14:creationId xmlns:p14="http://schemas.microsoft.com/office/powerpoint/2010/main" val="3679655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4650-6AFE-E548-908C-E8ED5A3D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Planning Techniques – FDG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6DEEE-F959-2845-A19E-EB9C09FEBD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3D- CRT – 97% coverage </a:t>
            </a:r>
          </a:p>
          <a:p>
            <a:r>
              <a:rPr lang="en-US" dirty="0"/>
              <a:t>ESTRO VMAT – 89% coverage</a:t>
            </a:r>
          </a:p>
          <a:p>
            <a:r>
              <a:rPr lang="en-US" dirty="0"/>
              <a:t>RTOG VMAT – 93% coverage</a:t>
            </a:r>
          </a:p>
          <a:p>
            <a:r>
              <a:rPr lang="en-US" b="1" dirty="0"/>
              <a:t>RADCOMP VMAT – 98% coverage</a:t>
            </a:r>
          </a:p>
          <a:p>
            <a:endParaRPr lang="en-US" dirty="0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D606CF-94E3-544F-B5D3-5403AA76EC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64107"/>
            <a:ext cx="5181600" cy="2674374"/>
          </a:xfrm>
        </p:spPr>
      </p:pic>
    </p:spTree>
    <p:extLst>
      <p:ext uri="{BB962C8B-B14F-4D97-AF65-F5344CB8AC3E}">
        <p14:creationId xmlns:p14="http://schemas.microsoft.com/office/powerpoint/2010/main" val="1080740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02A8-9518-C34A-9312-711C574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Supraclavicular Recurrences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077A-890C-C549-B520-2A6181D05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3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43B1C781-FF15-FB48-A68D-A71C2B5B2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56" b="1244"/>
          <a:stretch/>
        </p:blipFill>
        <p:spPr>
          <a:xfrm rot="10800000"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FBCEBD-7DEB-4F4F-97A7-F36BDCD3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Fini</a:t>
            </a:r>
          </a:p>
        </p:txBody>
      </p:sp>
    </p:spTree>
    <p:extLst>
      <p:ext uri="{BB962C8B-B14F-4D97-AF65-F5344CB8AC3E}">
        <p14:creationId xmlns:p14="http://schemas.microsoft.com/office/powerpoint/2010/main" val="3692999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95A5-8BCA-A54D-AE75-3570879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for future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E2B3F-0089-1048-A1B3-30A2E02E7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Dropping IMN coverage for heart dose – does the benefit outweigh the risk?</a:t>
            </a:r>
          </a:p>
          <a:p>
            <a:r>
              <a:rPr lang="en-US" dirty="0"/>
              <a:t>Heart anatomy, doses, and contouring</a:t>
            </a:r>
          </a:p>
        </p:txBody>
      </p:sp>
    </p:spTree>
    <p:extLst>
      <p:ext uri="{BB962C8B-B14F-4D97-AF65-F5344CB8AC3E}">
        <p14:creationId xmlns:p14="http://schemas.microsoft.com/office/powerpoint/2010/main" val="179076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9684666-5BC4-3841-BE62-7DE1B33F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" t="1637" r="1180" b="1754"/>
          <a:stretch/>
        </p:blipFill>
        <p:spPr>
          <a:xfrm>
            <a:off x="1625602" y="112295"/>
            <a:ext cx="8940798" cy="6625390"/>
          </a:xfrm>
          <a:prstGeom prst="rect">
            <a:avLst/>
          </a:prstGeom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4D377-6DEA-5B41-B30D-4A0A806A8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oughnut, donut, table, computer&#10;&#10;Description automatically generated">
            <a:extLst>
              <a:ext uri="{FF2B5EF4-FFF2-40B4-BE49-F238E27FC236}">
                <a16:creationId xmlns:a16="http://schemas.microsoft.com/office/drawing/2014/main" id="{31E934B8-CEC6-6247-A753-7DA63190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" r="877"/>
          <a:stretch/>
        </p:blipFill>
        <p:spPr>
          <a:xfrm>
            <a:off x="1620253" y="0"/>
            <a:ext cx="8983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8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lding, person, front, dark&#10;&#10;Description automatically generated">
            <a:extLst>
              <a:ext uri="{FF2B5EF4-FFF2-40B4-BE49-F238E27FC236}">
                <a16:creationId xmlns:a16="http://schemas.microsoft.com/office/drawing/2014/main" id="{65A1D3D0-2FAA-CC40-8BAE-493ADB591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" r="1192"/>
          <a:stretch/>
        </p:blipFill>
        <p:spPr>
          <a:xfrm>
            <a:off x="1620253" y="0"/>
            <a:ext cx="8951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76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FFDF42-CDF0-9340-B32B-B8BB64B3C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075" t="3022" r="3126"/>
          <a:stretch/>
        </p:blipFill>
        <p:spPr>
          <a:xfrm>
            <a:off x="2598821" y="68908"/>
            <a:ext cx="6994358" cy="6789092"/>
          </a:xfrm>
          <a:prstGeom prst="rect">
            <a:avLst/>
          </a:prstGeom>
        </p:spPr>
      </p:pic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8490AE-DE24-2B45-A7ED-D36B10AF1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75" t="3022" r="3126"/>
          <a:stretch/>
        </p:blipFill>
        <p:spPr>
          <a:xfrm>
            <a:off x="2598821" y="68908"/>
            <a:ext cx="6994358" cy="678909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3C61F3-1EC0-B740-B716-BCBF9611B5D5}"/>
              </a:ext>
            </a:extLst>
          </p:cNvPr>
          <p:cNvSpPr/>
          <p:nvPr/>
        </p:nvSpPr>
        <p:spPr>
          <a:xfrm>
            <a:off x="2331175" y="1735038"/>
            <a:ext cx="752964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cap="none" spc="0" dirty="0">
                <a:ln>
                  <a:solidFill>
                    <a:schemeClr val="bg1"/>
                  </a:solidFill>
                </a:ln>
                <a:effectLst/>
                <a:latin typeface="Impact" panose="020B080603090205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956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1262</Words>
  <Application>Microsoft Macintosh PowerPoint</Application>
  <PresentationFormat>Widescreen</PresentationFormat>
  <Paragraphs>241</Paragraphs>
  <Slides>54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Impact</vt:lpstr>
      <vt:lpstr>Office Theme</vt:lpstr>
      <vt:lpstr>Nodal Target Volumes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Anatomical Boundary Comparisons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 of failure study selection</vt:lpstr>
      <vt:lpstr>Key points from article</vt:lpstr>
      <vt:lpstr>Key points from article</vt:lpstr>
      <vt:lpstr>Key points from article</vt:lpstr>
      <vt:lpstr>Conclusions 1</vt:lpstr>
      <vt:lpstr>Areas not covered by RTOG or ESTRO</vt:lpstr>
      <vt:lpstr>Posterior triangle recurrences</vt:lpstr>
      <vt:lpstr>Superior region of SVC nodes above cricoid cartilage</vt:lpstr>
      <vt:lpstr>Conclusions 2</vt:lpstr>
      <vt:lpstr>What about the IMNs?</vt:lpstr>
      <vt:lpstr>Other circumstances</vt:lpstr>
      <vt:lpstr>2020</vt:lpstr>
      <vt:lpstr>Which is more suitable? </vt:lpstr>
      <vt:lpstr>PowerPoint Presentation</vt:lpstr>
      <vt:lpstr>Low Regional Risk – cT1-T2N0</vt:lpstr>
      <vt:lpstr>High Regional Risk – cT3-T4N1-2</vt:lpstr>
      <vt:lpstr>Very High Regional Risk – cN3</vt:lpstr>
      <vt:lpstr>Who I think this should apply to</vt:lpstr>
      <vt:lpstr>Outstanding questions</vt:lpstr>
      <vt:lpstr>FDG-PET Recurrence Study</vt:lpstr>
      <vt:lpstr>Methods</vt:lpstr>
      <vt:lpstr>Results</vt:lpstr>
      <vt:lpstr>PowerPoint Presentation</vt:lpstr>
      <vt:lpstr>PowerPoint Presentation</vt:lpstr>
      <vt:lpstr>Study Conclusions</vt:lpstr>
      <vt:lpstr>Comparing Planning Techniques – FDG Nodes</vt:lpstr>
      <vt:lpstr>A Note on Supraclavicular Recurrences</vt:lpstr>
      <vt:lpstr>Fini</vt:lpstr>
      <vt:lpstr>Areas for future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Nodal Target Volumes</dc:title>
  <dc:creator>Jordan Stosky</dc:creator>
  <cp:lastModifiedBy>Jordan Stosky</cp:lastModifiedBy>
  <cp:revision>4</cp:revision>
  <dcterms:created xsi:type="dcterms:W3CDTF">2020-10-13T03:46:42Z</dcterms:created>
  <dcterms:modified xsi:type="dcterms:W3CDTF">2020-10-13T04:02:30Z</dcterms:modified>
</cp:coreProperties>
</file>