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71" r:id="rId13"/>
    <p:sldId id="266" r:id="rId14"/>
    <p:sldId id="269" r:id="rId15"/>
    <p:sldId id="267" r:id="rId16"/>
    <p:sldId id="272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8"/>
    <p:restoredTop sz="88163"/>
  </p:normalViewPr>
  <p:slideViewPr>
    <p:cSldViewPr snapToGrid="0">
      <p:cViewPr varScale="1">
        <p:scale>
          <a:sx n="104" d="100"/>
          <a:sy n="104" d="100"/>
        </p:scale>
        <p:origin x="23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ordanstosky\Documents\Clinical%20work\Research\Ortho%20Stats%20Jan%202019%20-%20Aug%2019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danstosky/Documents/Clinical%20work/Research/Ortho%20Stats%20Jan%202019%20-%20Aug%2019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danstosky/Documents/Clinical%20work/Research/Ortho%20Stats%20Jan%202019%20-%20Aug%2019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danstosky/Documents/Clinical%20work/Research/Ortho%20Stats%20Jan%202019%20-%20Aug%2019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danstosky/Documents/Clinical%20work/Research/Ortho%20Stats%20Jan%202019%20-%20Aug%2019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danstosky/Documents/Clinical%20work/Research/Ortho%20Stats%20Jan%202019%20-%20Aug%2019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ordanstosky\Documents\Clinical%20work\Research\Ortho%20Stats%20Jan%202019%20-%20Aug%2019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ordanstosky\Documents\Clinical%20work\Research\Ortho%20Stats%20Jan%202019%20-%20Aug%2019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>
                <a:latin typeface="+mj-lt"/>
              </a:rPr>
              <a:t>Patients</a:t>
            </a:r>
            <a:r>
              <a:rPr lang="en-US" sz="2400" baseline="0">
                <a:latin typeface="+mj-lt"/>
              </a:rPr>
              <a:t> Treated on Orthovoltage 2019-2022</a:t>
            </a:r>
            <a:endParaRPr lang="en-US" sz="2400">
              <a:latin typeface="+mj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'Truncated analysis'!$A$5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'Truncated analysis'!$B$4:$G$4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analysis'!$B$5:$G$5</c:f>
              <c:numCache>
                <c:formatCode>General</c:formatCode>
                <c:ptCount val="4"/>
                <c:pt idx="0">
                  <c:v>40</c:v>
                </c:pt>
                <c:pt idx="1">
                  <c:v>15</c:v>
                </c:pt>
                <c:pt idx="2">
                  <c:v>29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7-F446-8A39-BFDE54B491FA}"/>
            </c:ext>
          </c:extLst>
        </c:ser>
        <c:ser>
          <c:idx val="1"/>
          <c:order val="1"/>
          <c:tx>
            <c:strRef>
              <c:f>'Truncated analysis'!$A$6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'Truncated analysis'!$B$4:$G$4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analysis'!$B$6:$G$6</c:f>
              <c:numCache>
                <c:formatCode>General</c:formatCode>
                <c:ptCount val="4"/>
                <c:pt idx="0">
                  <c:v>26</c:v>
                </c:pt>
                <c:pt idx="1">
                  <c:v>11</c:v>
                </c:pt>
                <c:pt idx="2">
                  <c:v>25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17-F446-8A39-BFDE54B491FA}"/>
            </c:ext>
          </c:extLst>
        </c:ser>
        <c:ser>
          <c:idx val="2"/>
          <c:order val="2"/>
          <c:tx>
            <c:strRef>
              <c:f>'Truncated analysis'!$A$7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'Truncated analysis'!$B$4:$G$4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analysis'!$B$7:$G$7</c:f>
              <c:numCache>
                <c:formatCode>General</c:formatCode>
                <c:ptCount val="4"/>
                <c:pt idx="0">
                  <c:v>50</c:v>
                </c:pt>
                <c:pt idx="1">
                  <c:v>18</c:v>
                </c:pt>
                <c:pt idx="2">
                  <c:v>26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17-F446-8A39-BFDE54B491FA}"/>
            </c:ext>
          </c:extLst>
        </c:ser>
        <c:ser>
          <c:idx val="3"/>
          <c:order val="3"/>
          <c:tx>
            <c:strRef>
              <c:f>'Truncated analysis'!$A$8</c:f>
              <c:strCache>
                <c:ptCount val="1"/>
                <c:pt idx="0">
                  <c:v>2022 (prorated from Aug 19)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'Truncated analysis'!$B$4:$G$4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analysis'!$B$8:$G$8</c:f>
              <c:numCache>
                <c:formatCode>0</c:formatCode>
                <c:ptCount val="4"/>
                <c:pt idx="0">
                  <c:v>50.562770562770559</c:v>
                </c:pt>
                <c:pt idx="1">
                  <c:v>31.601731601731601</c:v>
                </c:pt>
                <c:pt idx="2" formatCode="General">
                  <c:v>25</c:v>
                </c:pt>
                <c:pt idx="3">
                  <c:v>93.225108225108229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17-F446-8A39-BFDE54B49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2807264"/>
        <c:axId val="1382808912"/>
      </c:barChart>
      <c:catAx>
        <c:axId val="138280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808912"/>
        <c:crosses val="autoZero"/>
        <c:auto val="1"/>
        <c:lblAlgn val="ctr"/>
        <c:lblOffset val="100"/>
        <c:noMultiLvlLbl val="0"/>
      </c:catAx>
      <c:valAx>
        <c:axId val="138280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80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Number of</a:t>
            </a:r>
            <a:r>
              <a:rPr lang="en-US" sz="2400" baseline="0"/>
              <a:t> Sites Treated on Orthovoltage 2019-2022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'Truncated analysis'!$Z$5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'Truncated analysis'!$AA$4:$AD$4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analysis'!$AA$5:$AD$5</c:f>
              <c:numCache>
                <c:formatCode>General</c:formatCode>
                <c:ptCount val="4"/>
                <c:pt idx="0">
                  <c:v>55</c:v>
                </c:pt>
                <c:pt idx="1">
                  <c:v>23</c:v>
                </c:pt>
                <c:pt idx="2">
                  <c:v>43</c:v>
                </c:pt>
                <c:pt idx="3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5A-2442-A970-1A2EDE5E8F2A}"/>
            </c:ext>
          </c:extLst>
        </c:ser>
        <c:ser>
          <c:idx val="1"/>
          <c:order val="1"/>
          <c:tx>
            <c:strRef>
              <c:f>'Truncated analysis'!$Z$6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'Truncated analysis'!$AA$4:$AD$4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analysis'!$AA$6:$AD$6</c:f>
              <c:numCache>
                <c:formatCode>General</c:formatCode>
                <c:ptCount val="4"/>
                <c:pt idx="0">
                  <c:v>30</c:v>
                </c:pt>
                <c:pt idx="1">
                  <c:v>13</c:v>
                </c:pt>
                <c:pt idx="2">
                  <c:v>28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5A-2442-A970-1A2EDE5E8F2A}"/>
            </c:ext>
          </c:extLst>
        </c:ser>
        <c:ser>
          <c:idx val="2"/>
          <c:order val="2"/>
          <c:tx>
            <c:strRef>
              <c:f>'Truncated analysis'!$Z$7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'Truncated analysis'!$AA$4:$AD$4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analysis'!$AA$7:$AD$7</c:f>
              <c:numCache>
                <c:formatCode>General</c:formatCode>
                <c:ptCount val="4"/>
                <c:pt idx="0">
                  <c:v>64</c:v>
                </c:pt>
                <c:pt idx="1">
                  <c:v>28</c:v>
                </c:pt>
                <c:pt idx="2">
                  <c:v>22</c:v>
                </c:pt>
                <c:pt idx="3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5A-2442-A970-1A2EDE5E8F2A}"/>
            </c:ext>
          </c:extLst>
        </c:ser>
        <c:ser>
          <c:idx val="3"/>
          <c:order val="3"/>
          <c:tx>
            <c:strRef>
              <c:f>'Truncated analysis'!$Z$8</c:f>
              <c:strCache>
                <c:ptCount val="1"/>
                <c:pt idx="0">
                  <c:v>2022 (prorated from Aug 19)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'Truncated analysis'!$AA$4:$AD$4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analysis'!$AA$8:$AD$8</c:f>
              <c:numCache>
                <c:formatCode>0</c:formatCode>
                <c:ptCount val="4"/>
                <c:pt idx="0">
                  <c:v>60.04329004329005</c:v>
                </c:pt>
                <c:pt idx="1">
                  <c:v>47.402597402597401</c:v>
                </c:pt>
                <c:pt idx="2">
                  <c:v>18.961038961038959</c:v>
                </c:pt>
                <c:pt idx="3">
                  <c:v>129.56709956709958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5A-2442-A970-1A2EDE5E8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893327"/>
        <c:axId val="169028527"/>
      </c:barChart>
      <c:catAx>
        <c:axId val="16889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028527"/>
        <c:crosses val="autoZero"/>
        <c:auto val="1"/>
        <c:lblAlgn val="ctr"/>
        <c:lblOffset val="100"/>
        <c:noMultiLvlLbl val="0"/>
      </c:catAx>
      <c:valAx>
        <c:axId val="169028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93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Number of</a:t>
            </a:r>
            <a:r>
              <a:rPr lang="en-US" sz="2400" baseline="0"/>
              <a:t> Sites Treated on Orthovoltage 2019-2022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'Truncated analysis'!$Z$5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'Truncated analysis'!$AA$4:$AD$4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analysis'!$AA$5:$AD$5</c:f>
              <c:numCache>
                <c:formatCode>General</c:formatCode>
                <c:ptCount val="4"/>
                <c:pt idx="0">
                  <c:v>55</c:v>
                </c:pt>
                <c:pt idx="1">
                  <c:v>23</c:v>
                </c:pt>
                <c:pt idx="2">
                  <c:v>43</c:v>
                </c:pt>
                <c:pt idx="3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5A-2442-A970-1A2EDE5E8F2A}"/>
            </c:ext>
          </c:extLst>
        </c:ser>
        <c:ser>
          <c:idx val="1"/>
          <c:order val="1"/>
          <c:tx>
            <c:strRef>
              <c:f>'Truncated analysis'!$Z$6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'Truncated analysis'!$AA$4:$AD$4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analysis'!$AA$6:$AD$6</c:f>
              <c:numCache>
                <c:formatCode>General</c:formatCode>
                <c:ptCount val="4"/>
                <c:pt idx="0">
                  <c:v>30</c:v>
                </c:pt>
                <c:pt idx="1">
                  <c:v>13</c:v>
                </c:pt>
                <c:pt idx="2">
                  <c:v>28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5A-2442-A970-1A2EDE5E8F2A}"/>
            </c:ext>
          </c:extLst>
        </c:ser>
        <c:ser>
          <c:idx val="2"/>
          <c:order val="2"/>
          <c:tx>
            <c:strRef>
              <c:f>'Truncated analysis'!$Z$7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'Truncated analysis'!$AA$4:$AD$4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analysis'!$AA$7:$AD$7</c:f>
              <c:numCache>
                <c:formatCode>General</c:formatCode>
                <c:ptCount val="4"/>
                <c:pt idx="0">
                  <c:v>64</c:v>
                </c:pt>
                <c:pt idx="1">
                  <c:v>28</c:v>
                </c:pt>
                <c:pt idx="2">
                  <c:v>22</c:v>
                </c:pt>
                <c:pt idx="3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5A-2442-A970-1A2EDE5E8F2A}"/>
            </c:ext>
          </c:extLst>
        </c:ser>
        <c:ser>
          <c:idx val="3"/>
          <c:order val="3"/>
          <c:tx>
            <c:strRef>
              <c:f>'Truncated analysis'!$Z$8</c:f>
              <c:strCache>
                <c:ptCount val="1"/>
                <c:pt idx="0">
                  <c:v>2022 (prorated from Aug 19)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'Truncated analysis'!$AA$4:$AD$4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analysis'!$AA$8:$AD$8</c:f>
              <c:numCache>
                <c:formatCode>0</c:formatCode>
                <c:ptCount val="4"/>
                <c:pt idx="0">
                  <c:v>60.04329004329005</c:v>
                </c:pt>
                <c:pt idx="1">
                  <c:v>47.402597402597401</c:v>
                </c:pt>
                <c:pt idx="2">
                  <c:v>18.961038961038959</c:v>
                </c:pt>
                <c:pt idx="3">
                  <c:v>129.56709956709958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5A-2442-A970-1A2EDE5E8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893327"/>
        <c:axId val="169028527"/>
      </c:barChart>
      <c:catAx>
        <c:axId val="16889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028527"/>
        <c:crosses val="autoZero"/>
        <c:auto val="1"/>
        <c:lblAlgn val="ctr"/>
        <c:lblOffset val="100"/>
        <c:noMultiLvlLbl val="0"/>
      </c:catAx>
      <c:valAx>
        <c:axId val="169028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93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Number of Fractions Treated on Orthovoltage (2019-2022)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'Truncated analysis'!$Z$12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'Truncated analysis'!$AA$11:$AD$11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analysis'!$AA$12:$AD$12</c:f>
              <c:numCache>
                <c:formatCode>General</c:formatCode>
                <c:ptCount val="4"/>
                <c:pt idx="0">
                  <c:v>352</c:v>
                </c:pt>
                <c:pt idx="1">
                  <c:v>232</c:v>
                </c:pt>
                <c:pt idx="2">
                  <c:v>169</c:v>
                </c:pt>
                <c:pt idx="3">
                  <c:v>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17-DE4B-B6C8-995F2ECF5967}"/>
            </c:ext>
          </c:extLst>
        </c:ser>
        <c:ser>
          <c:idx val="1"/>
          <c:order val="1"/>
          <c:tx>
            <c:strRef>
              <c:f>'Truncated analysis'!$Z$13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'Truncated analysis'!$AA$11:$AD$11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analysis'!$AA$13:$AD$13</c:f>
              <c:numCache>
                <c:formatCode>General</c:formatCode>
                <c:ptCount val="4"/>
                <c:pt idx="0">
                  <c:v>180</c:v>
                </c:pt>
                <c:pt idx="1">
                  <c:v>124</c:v>
                </c:pt>
                <c:pt idx="2">
                  <c:v>42</c:v>
                </c:pt>
                <c:pt idx="3">
                  <c:v>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17-DE4B-B6C8-995F2ECF5967}"/>
            </c:ext>
          </c:extLst>
        </c:ser>
        <c:ser>
          <c:idx val="2"/>
          <c:order val="2"/>
          <c:tx>
            <c:strRef>
              <c:f>'Truncated analysis'!$Z$14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'Truncated analysis'!$AA$11:$AD$11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analysis'!$AA$14:$AD$14</c:f>
              <c:numCache>
                <c:formatCode>General</c:formatCode>
                <c:ptCount val="4"/>
                <c:pt idx="0">
                  <c:v>338</c:v>
                </c:pt>
                <c:pt idx="1">
                  <c:v>277</c:v>
                </c:pt>
                <c:pt idx="2">
                  <c:v>65</c:v>
                </c:pt>
                <c:pt idx="3">
                  <c:v>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17-DE4B-B6C8-995F2ECF5967}"/>
            </c:ext>
          </c:extLst>
        </c:ser>
        <c:ser>
          <c:idx val="3"/>
          <c:order val="3"/>
          <c:tx>
            <c:strRef>
              <c:f>'Truncated analysis'!$Z$15</c:f>
              <c:strCache>
                <c:ptCount val="1"/>
                <c:pt idx="0">
                  <c:v>2022 (prorated)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'Truncated analysis'!$AA$11:$AD$11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analysis'!$AA$15:$AD$15</c:f>
              <c:numCache>
                <c:formatCode>0</c:formatCode>
                <c:ptCount val="4"/>
                <c:pt idx="0">
                  <c:v>341.2987012987013</c:v>
                </c:pt>
                <c:pt idx="1">
                  <c:v>442.42424242424244</c:v>
                </c:pt>
                <c:pt idx="2">
                  <c:v>48.98268398268398</c:v>
                </c:pt>
                <c:pt idx="3">
                  <c:v>832.70562770562765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17-DE4B-B6C8-995F2ECF5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0806176"/>
        <c:axId val="860695328"/>
      </c:barChart>
      <c:catAx>
        <c:axId val="86080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695328"/>
        <c:crosses val="autoZero"/>
        <c:auto val="1"/>
        <c:lblAlgn val="ctr"/>
        <c:lblOffset val="100"/>
        <c:noMultiLvlLbl val="0"/>
      </c:catAx>
      <c:valAx>
        <c:axId val="86069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80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Number of Fractions Treated on Orthovoltage (2019-2022)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'Truncated analysis'!$Z$12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'Truncated analysis'!$AA$11:$AD$11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analysis'!$AA$12:$AD$12</c:f>
              <c:numCache>
                <c:formatCode>General</c:formatCode>
                <c:ptCount val="4"/>
                <c:pt idx="0">
                  <c:v>352</c:v>
                </c:pt>
                <c:pt idx="1">
                  <c:v>232</c:v>
                </c:pt>
                <c:pt idx="2">
                  <c:v>169</c:v>
                </c:pt>
                <c:pt idx="3">
                  <c:v>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17-DE4B-B6C8-995F2ECF5967}"/>
            </c:ext>
          </c:extLst>
        </c:ser>
        <c:ser>
          <c:idx val="1"/>
          <c:order val="1"/>
          <c:tx>
            <c:strRef>
              <c:f>'Truncated analysis'!$Z$13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'Truncated analysis'!$AA$11:$AD$11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analysis'!$AA$13:$AD$13</c:f>
              <c:numCache>
                <c:formatCode>General</c:formatCode>
                <c:ptCount val="4"/>
                <c:pt idx="0">
                  <c:v>180</c:v>
                </c:pt>
                <c:pt idx="1">
                  <c:v>124</c:v>
                </c:pt>
                <c:pt idx="2">
                  <c:v>42</c:v>
                </c:pt>
                <c:pt idx="3">
                  <c:v>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17-DE4B-B6C8-995F2ECF5967}"/>
            </c:ext>
          </c:extLst>
        </c:ser>
        <c:ser>
          <c:idx val="2"/>
          <c:order val="2"/>
          <c:tx>
            <c:strRef>
              <c:f>'Truncated analysis'!$Z$14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'Truncated analysis'!$AA$11:$AD$11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analysis'!$AA$14:$AD$14</c:f>
              <c:numCache>
                <c:formatCode>General</c:formatCode>
                <c:ptCount val="4"/>
                <c:pt idx="0">
                  <c:v>338</c:v>
                </c:pt>
                <c:pt idx="1">
                  <c:v>277</c:v>
                </c:pt>
                <c:pt idx="2">
                  <c:v>65</c:v>
                </c:pt>
                <c:pt idx="3">
                  <c:v>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17-DE4B-B6C8-995F2ECF5967}"/>
            </c:ext>
          </c:extLst>
        </c:ser>
        <c:ser>
          <c:idx val="3"/>
          <c:order val="3"/>
          <c:tx>
            <c:strRef>
              <c:f>'Truncated analysis'!$Z$15</c:f>
              <c:strCache>
                <c:ptCount val="1"/>
                <c:pt idx="0">
                  <c:v>2022 (prorated)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'Truncated analysis'!$AA$11:$AD$11</c:f>
              <c:strCache>
                <c:ptCount val="4"/>
                <c:pt idx="0">
                  <c:v>Skin</c:v>
                </c:pt>
                <c:pt idx="1">
                  <c:v>Dupuytrens</c:v>
                </c:pt>
                <c:pt idx="2">
                  <c:v>Other</c:v>
                </c:pt>
                <c:pt idx="3">
                  <c:v>Total</c:v>
                </c:pt>
              </c:strCache>
            </c:strRef>
          </c:cat>
          <c:val>
            <c:numRef>
              <c:f>'Truncated analysis'!$AA$15:$AD$15</c:f>
              <c:numCache>
                <c:formatCode>0</c:formatCode>
                <c:ptCount val="4"/>
                <c:pt idx="0">
                  <c:v>341.2987012987013</c:v>
                </c:pt>
                <c:pt idx="1">
                  <c:v>442.42424242424244</c:v>
                </c:pt>
                <c:pt idx="2">
                  <c:v>48.98268398268398</c:v>
                </c:pt>
                <c:pt idx="3">
                  <c:v>832.70562770562765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17-DE4B-B6C8-995F2ECF5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0806176"/>
        <c:axId val="860695328"/>
      </c:barChart>
      <c:catAx>
        <c:axId val="86080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695328"/>
        <c:crosses val="autoZero"/>
        <c:auto val="1"/>
        <c:lblAlgn val="ctr"/>
        <c:lblOffset val="100"/>
        <c:noMultiLvlLbl val="0"/>
      </c:catAx>
      <c:valAx>
        <c:axId val="86069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80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Percent of Orthovoltage</a:t>
            </a:r>
            <a:r>
              <a:rPr lang="en-US" sz="2400" baseline="0" dirty="0"/>
              <a:t> Treatments by Number of Fractions 2019-2022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'Truncated analysis'!$Z$24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'Truncated analysis'!$AA$23:$AD$23</c:f>
              <c:strCache>
                <c:ptCount val="4"/>
                <c:pt idx="0">
                  <c:v>1</c:v>
                </c:pt>
                <c:pt idx="1">
                  <c:v>2-5</c:v>
                </c:pt>
                <c:pt idx="2">
                  <c:v>6-10</c:v>
                </c:pt>
                <c:pt idx="3">
                  <c:v>&gt;10</c:v>
                </c:pt>
              </c:strCache>
            </c:strRef>
          </c:cat>
          <c:val>
            <c:numRef>
              <c:f>'Truncated analysis'!$AA$24:$AD$24</c:f>
              <c:numCache>
                <c:formatCode>0%</c:formatCode>
                <c:ptCount val="4"/>
                <c:pt idx="0">
                  <c:v>0.13821138211382114</c:v>
                </c:pt>
                <c:pt idx="1">
                  <c:v>0.46341463414634149</c:v>
                </c:pt>
                <c:pt idx="2">
                  <c:v>0.35772357723577236</c:v>
                </c:pt>
                <c:pt idx="3">
                  <c:v>4.065040650406504E-2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D7-D34B-B24A-B349BDA3C183}"/>
            </c:ext>
          </c:extLst>
        </c:ser>
        <c:ser>
          <c:idx val="1"/>
          <c:order val="1"/>
          <c:tx>
            <c:strRef>
              <c:f>'Truncated analysis'!$Z$25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'Truncated analysis'!$AA$23:$AD$23</c:f>
              <c:strCache>
                <c:ptCount val="4"/>
                <c:pt idx="0">
                  <c:v>1</c:v>
                </c:pt>
                <c:pt idx="1">
                  <c:v>2-5</c:v>
                </c:pt>
                <c:pt idx="2">
                  <c:v>6-10</c:v>
                </c:pt>
                <c:pt idx="3">
                  <c:v>&gt;10</c:v>
                </c:pt>
              </c:strCache>
            </c:strRef>
          </c:cat>
          <c:val>
            <c:numRef>
              <c:f>'Truncated analysis'!$AA$25:$AD$25</c:f>
              <c:numCache>
                <c:formatCode>0%</c:formatCode>
                <c:ptCount val="4"/>
                <c:pt idx="0">
                  <c:v>0.30985915492957744</c:v>
                </c:pt>
                <c:pt idx="1">
                  <c:v>0.29577464788732394</c:v>
                </c:pt>
                <c:pt idx="2">
                  <c:v>0.38028169014084506</c:v>
                </c:pt>
                <c:pt idx="3">
                  <c:v>1.4084507042253521E-2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D7-D34B-B24A-B349BDA3C183}"/>
            </c:ext>
          </c:extLst>
        </c:ser>
        <c:ser>
          <c:idx val="2"/>
          <c:order val="2"/>
          <c:tx>
            <c:strRef>
              <c:f>'Truncated analysis'!$Z$26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'Truncated analysis'!$AA$23:$AD$23</c:f>
              <c:strCache>
                <c:ptCount val="4"/>
                <c:pt idx="0">
                  <c:v>1</c:v>
                </c:pt>
                <c:pt idx="1">
                  <c:v>2-5</c:v>
                </c:pt>
                <c:pt idx="2">
                  <c:v>6-10</c:v>
                </c:pt>
                <c:pt idx="3">
                  <c:v>&gt;10</c:v>
                </c:pt>
              </c:strCache>
            </c:strRef>
          </c:cat>
          <c:val>
            <c:numRef>
              <c:f>'Truncated analysis'!$AA$26:$AD$26</c:f>
              <c:numCache>
                <c:formatCode>0%</c:formatCode>
                <c:ptCount val="4"/>
                <c:pt idx="0">
                  <c:v>0.1391304347826087</c:v>
                </c:pt>
                <c:pt idx="1">
                  <c:v>0.38260869565217392</c:v>
                </c:pt>
                <c:pt idx="2">
                  <c:v>0.43478260869565216</c:v>
                </c:pt>
                <c:pt idx="3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D7-D34B-B24A-B349BDA3C183}"/>
            </c:ext>
          </c:extLst>
        </c:ser>
        <c:ser>
          <c:idx val="3"/>
          <c:order val="3"/>
          <c:tx>
            <c:strRef>
              <c:f>'Truncated analysis'!$Z$27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'Truncated analysis'!$AA$23:$AD$23</c:f>
              <c:strCache>
                <c:ptCount val="4"/>
                <c:pt idx="0">
                  <c:v>1</c:v>
                </c:pt>
                <c:pt idx="1">
                  <c:v>2-5</c:v>
                </c:pt>
                <c:pt idx="2">
                  <c:v>6-10</c:v>
                </c:pt>
                <c:pt idx="3">
                  <c:v>&gt;10</c:v>
                </c:pt>
              </c:strCache>
            </c:strRef>
          </c:cat>
          <c:val>
            <c:numRef>
              <c:f>'Truncated analysis'!$AA$27:$AD$27</c:f>
              <c:numCache>
                <c:formatCode>0%</c:formatCode>
                <c:ptCount val="4"/>
                <c:pt idx="0">
                  <c:v>0.11538461538461539</c:v>
                </c:pt>
                <c:pt idx="1">
                  <c:v>0.38461538461538464</c:v>
                </c:pt>
                <c:pt idx="2">
                  <c:v>0.46153846153846156</c:v>
                </c:pt>
                <c:pt idx="3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D7-D34B-B24A-B349BDA3C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0731712"/>
        <c:axId val="1967145936"/>
      </c:barChart>
      <c:catAx>
        <c:axId val="86073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7145936"/>
        <c:crosses val="autoZero"/>
        <c:auto val="1"/>
        <c:lblAlgn val="ctr"/>
        <c:lblOffset val="100"/>
        <c:noMultiLvlLbl val="0"/>
      </c:catAx>
      <c:valAx>
        <c:axId val="196714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73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Orthovoltage Energy Choice 2019-2022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'Truncated analysis'!$M$25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'Truncated analysis'!$N$24:$P$24</c:f>
              <c:strCache>
                <c:ptCount val="3"/>
                <c:pt idx="0">
                  <c:v>100 kVp</c:v>
                </c:pt>
                <c:pt idx="1">
                  <c:v>150 kVp</c:v>
                </c:pt>
                <c:pt idx="2">
                  <c:v>200 kVp</c:v>
                </c:pt>
              </c:strCache>
            </c:strRef>
          </c:cat>
          <c:val>
            <c:numRef>
              <c:f>'Truncated analysis'!$N$25:$P$25</c:f>
              <c:numCache>
                <c:formatCode>0%</c:formatCode>
                <c:ptCount val="3"/>
                <c:pt idx="0">
                  <c:v>0.32520325203252032</c:v>
                </c:pt>
                <c:pt idx="1">
                  <c:v>0.33333333333333331</c:v>
                </c:pt>
                <c:pt idx="2">
                  <c:v>0.34146341463414637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5-BB4D-B4FE-CD114D39B051}"/>
            </c:ext>
          </c:extLst>
        </c:ser>
        <c:ser>
          <c:idx val="1"/>
          <c:order val="1"/>
          <c:tx>
            <c:strRef>
              <c:f>'Truncated analysis'!$M$26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'Truncated analysis'!$N$24:$P$24</c:f>
              <c:strCache>
                <c:ptCount val="3"/>
                <c:pt idx="0">
                  <c:v>100 kVp</c:v>
                </c:pt>
                <c:pt idx="1">
                  <c:v>150 kVp</c:v>
                </c:pt>
                <c:pt idx="2">
                  <c:v>200 kVp</c:v>
                </c:pt>
              </c:strCache>
            </c:strRef>
          </c:cat>
          <c:val>
            <c:numRef>
              <c:f>'Truncated analysis'!$N$26:$P$26</c:f>
              <c:numCache>
                <c:formatCode>0%</c:formatCode>
                <c:ptCount val="3"/>
                <c:pt idx="0">
                  <c:v>0.25352112676056338</c:v>
                </c:pt>
                <c:pt idx="1">
                  <c:v>0.23943661971830985</c:v>
                </c:pt>
                <c:pt idx="2">
                  <c:v>0.50704225352112675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5-BB4D-B4FE-CD114D39B051}"/>
            </c:ext>
          </c:extLst>
        </c:ser>
        <c:ser>
          <c:idx val="2"/>
          <c:order val="2"/>
          <c:tx>
            <c:strRef>
              <c:f>'Truncated analysis'!$M$27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'Truncated analysis'!$N$24:$P$24</c:f>
              <c:strCache>
                <c:ptCount val="3"/>
                <c:pt idx="0">
                  <c:v>100 kVp</c:v>
                </c:pt>
                <c:pt idx="1">
                  <c:v>150 kVp</c:v>
                </c:pt>
                <c:pt idx="2">
                  <c:v>200 kVp</c:v>
                </c:pt>
              </c:strCache>
            </c:strRef>
          </c:cat>
          <c:val>
            <c:numRef>
              <c:f>'Truncated analysis'!$N$27:$P$27</c:f>
              <c:numCache>
                <c:formatCode>0%</c:formatCode>
                <c:ptCount val="3"/>
                <c:pt idx="0">
                  <c:v>0.39473684210526316</c:v>
                </c:pt>
                <c:pt idx="1">
                  <c:v>0.31578947368421051</c:v>
                </c:pt>
                <c:pt idx="2">
                  <c:v>0.28947368421052633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45-BB4D-B4FE-CD114D39B051}"/>
            </c:ext>
          </c:extLst>
        </c:ser>
        <c:ser>
          <c:idx val="3"/>
          <c:order val="3"/>
          <c:tx>
            <c:strRef>
              <c:f>'Truncated analysis'!$M$28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'Truncated analysis'!$N$24:$P$24</c:f>
              <c:strCache>
                <c:ptCount val="3"/>
                <c:pt idx="0">
                  <c:v>100 kVp</c:v>
                </c:pt>
                <c:pt idx="1">
                  <c:v>150 kVp</c:v>
                </c:pt>
                <c:pt idx="2">
                  <c:v>200 kVp</c:v>
                </c:pt>
              </c:strCache>
            </c:strRef>
          </c:cat>
          <c:val>
            <c:numRef>
              <c:f>'Truncated analysis'!$N$28:$P$28</c:f>
              <c:numCache>
                <c:formatCode>0%</c:formatCode>
                <c:ptCount val="3"/>
                <c:pt idx="0">
                  <c:v>0.48749999999999999</c:v>
                </c:pt>
                <c:pt idx="1">
                  <c:v>0.28749999999999998</c:v>
                </c:pt>
                <c:pt idx="2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45-BB4D-B4FE-CD114D39B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9008255"/>
        <c:axId val="1809009903"/>
      </c:barChart>
      <c:catAx>
        <c:axId val="1809008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009903"/>
        <c:crosses val="autoZero"/>
        <c:auto val="1"/>
        <c:lblAlgn val="ctr"/>
        <c:lblOffset val="100"/>
        <c:noMultiLvlLbl val="0"/>
      </c:catAx>
      <c:valAx>
        <c:axId val="1809009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008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Orthovoltage</a:t>
            </a:r>
            <a:r>
              <a:rPr lang="en-US" sz="2400" baseline="0"/>
              <a:t> Setups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'Truncated analysis'!$I$38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'Truncated analysis'!$J$37:$N$37</c:f>
              <c:strCache>
                <c:ptCount val="5"/>
                <c:pt idx="0">
                  <c:v>Standard cutout</c:v>
                </c:pt>
                <c:pt idx="1">
                  <c:v>Custom Cutout</c:v>
                </c:pt>
                <c:pt idx="2">
                  <c:v>Open field</c:v>
                </c:pt>
                <c:pt idx="3">
                  <c:v>Bolus</c:v>
                </c:pt>
                <c:pt idx="4">
                  <c:v>Shielding</c:v>
                </c:pt>
              </c:strCache>
            </c:strRef>
          </c:cat>
          <c:val>
            <c:numRef>
              <c:f>'Truncated analysis'!$J$38:$N$38</c:f>
              <c:numCache>
                <c:formatCode>0%</c:formatCode>
                <c:ptCount val="5"/>
                <c:pt idx="0">
                  <c:v>0.12195121951219512</c:v>
                </c:pt>
                <c:pt idx="1">
                  <c:v>0.45528455284552843</c:v>
                </c:pt>
                <c:pt idx="2">
                  <c:v>0.42276422764227645</c:v>
                </c:pt>
                <c:pt idx="3">
                  <c:v>0.12195121951219512</c:v>
                </c:pt>
                <c:pt idx="4">
                  <c:v>0.13821138211382114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E-A941-B34A-CA51CDAA7B93}"/>
            </c:ext>
          </c:extLst>
        </c:ser>
        <c:ser>
          <c:idx val="1"/>
          <c:order val="1"/>
          <c:tx>
            <c:strRef>
              <c:f>'Truncated analysis'!$I$39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'Truncated analysis'!$J$37:$N$37</c:f>
              <c:strCache>
                <c:ptCount val="5"/>
                <c:pt idx="0">
                  <c:v>Standard cutout</c:v>
                </c:pt>
                <c:pt idx="1">
                  <c:v>Custom Cutout</c:v>
                </c:pt>
                <c:pt idx="2">
                  <c:v>Open field</c:v>
                </c:pt>
                <c:pt idx="3">
                  <c:v>Bolus</c:v>
                </c:pt>
                <c:pt idx="4">
                  <c:v>Shielding</c:v>
                </c:pt>
              </c:strCache>
            </c:strRef>
          </c:cat>
          <c:val>
            <c:numRef>
              <c:f>'Truncated analysis'!$J$39:$N$39</c:f>
              <c:numCache>
                <c:formatCode>0%</c:formatCode>
                <c:ptCount val="5"/>
                <c:pt idx="0">
                  <c:v>0.22535211267605634</c:v>
                </c:pt>
                <c:pt idx="1">
                  <c:v>0.36619718309859156</c:v>
                </c:pt>
                <c:pt idx="2">
                  <c:v>0.40845070422535212</c:v>
                </c:pt>
                <c:pt idx="3">
                  <c:v>7.0422535211267609E-2</c:v>
                </c:pt>
                <c:pt idx="4">
                  <c:v>0.16901408450704225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E-A941-B34A-CA51CDAA7B93}"/>
            </c:ext>
          </c:extLst>
        </c:ser>
        <c:ser>
          <c:idx val="2"/>
          <c:order val="2"/>
          <c:tx>
            <c:strRef>
              <c:f>'Truncated analysis'!$I$40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'Truncated analysis'!$J$37:$N$37</c:f>
              <c:strCache>
                <c:ptCount val="5"/>
                <c:pt idx="0">
                  <c:v>Standard cutout</c:v>
                </c:pt>
                <c:pt idx="1">
                  <c:v>Custom Cutout</c:v>
                </c:pt>
                <c:pt idx="2">
                  <c:v>Open field</c:v>
                </c:pt>
                <c:pt idx="3">
                  <c:v>Bolus</c:v>
                </c:pt>
                <c:pt idx="4">
                  <c:v>Shielding</c:v>
                </c:pt>
              </c:strCache>
            </c:strRef>
          </c:cat>
          <c:val>
            <c:numRef>
              <c:f>'Truncated analysis'!$J$40:$N$40</c:f>
              <c:numCache>
                <c:formatCode>0%</c:formatCode>
                <c:ptCount val="5"/>
                <c:pt idx="0">
                  <c:v>0.17391304347826086</c:v>
                </c:pt>
                <c:pt idx="1">
                  <c:v>0.40869565217391307</c:v>
                </c:pt>
                <c:pt idx="2">
                  <c:v>0.41739130434782606</c:v>
                </c:pt>
                <c:pt idx="3">
                  <c:v>8.6956521739130436E-3</c:v>
                </c:pt>
                <c:pt idx="4">
                  <c:v>0.16521739130434782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9E-A941-B34A-CA51CDAA7B93}"/>
            </c:ext>
          </c:extLst>
        </c:ser>
        <c:ser>
          <c:idx val="3"/>
          <c:order val="3"/>
          <c:tx>
            <c:strRef>
              <c:f>'Truncated analysis'!$I$41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'Truncated analysis'!$J$37:$N$37</c:f>
              <c:strCache>
                <c:ptCount val="5"/>
                <c:pt idx="0">
                  <c:v>Standard cutout</c:v>
                </c:pt>
                <c:pt idx="1">
                  <c:v>Custom Cutout</c:v>
                </c:pt>
                <c:pt idx="2">
                  <c:v>Open field</c:v>
                </c:pt>
                <c:pt idx="3">
                  <c:v>Bolus</c:v>
                </c:pt>
                <c:pt idx="4">
                  <c:v>Shielding</c:v>
                </c:pt>
              </c:strCache>
            </c:strRef>
          </c:cat>
          <c:val>
            <c:numRef>
              <c:f>'Truncated analysis'!$J$41:$N$41</c:f>
              <c:numCache>
                <c:formatCode>0%</c:formatCode>
                <c:ptCount val="5"/>
                <c:pt idx="0">
                  <c:v>0.17073170731707318</c:v>
                </c:pt>
                <c:pt idx="1">
                  <c:v>0.57317073170731703</c:v>
                </c:pt>
                <c:pt idx="2">
                  <c:v>0.25609756097560976</c:v>
                </c:pt>
                <c:pt idx="3">
                  <c:v>4.878048780487805E-2</c:v>
                </c:pt>
                <c:pt idx="4">
                  <c:v>0.2073170731707317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9E-A941-B34A-CA51CDAA7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2865152"/>
        <c:axId val="1382799968"/>
      </c:barChart>
      <c:catAx>
        <c:axId val="138286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799968"/>
        <c:crosses val="autoZero"/>
        <c:auto val="1"/>
        <c:lblAlgn val="ctr"/>
        <c:lblOffset val="100"/>
        <c:noMultiLvlLbl val="0"/>
      </c:catAx>
      <c:valAx>
        <c:axId val="138279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865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017F6-8283-4E4F-B056-CF4E74DCA3AE}" type="datetimeFigureOut">
              <a:rPr lang="en-US" smtClean="0"/>
              <a:t>9/2/22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ADB0-6121-1244-A064-65DF74E12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48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82 patients treated in 2019, 80 patients treated in 2021</a:t>
            </a:r>
          </a:p>
          <a:p>
            <a:r>
              <a:rPr lang="en-US" dirty="0"/>
              <a:t>Patients with </a:t>
            </a:r>
            <a:r>
              <a:rPr lang="en-US" dirty="0" err="1"/>
              <a:t>Dupuytrens</a:t>
            </a:r>
            <a:r>
              <a:rPr lang="en-US" dirty="0"/>
              <a:t> 67% increase in 2022 compared to 2021 (47 vs 28)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35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radiation oncologists would choose to treat a patient with an isolated rib met on ortho vs EBRT at present?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0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115 sites treated in 2021 (123 in 2019)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1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753 fractions delivered in 2019, on track for 833 fractions in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Half as busy in 2020 as compared to usual service load</a:t>
            </a:r>
          </a:p>
          <a:p>
            <a:r>
              <a:rPr lang="en-US" dirty="0"/>
              <a:t>2022 23% more busy compared to 2021 in terms of fractions delivered on orthovoltage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6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2020 saw an inordinate amount of single fraction treatments prescribed compared to other years, and a decrease in &gt;10 fractions prescribed from other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54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2020 saw an increase in % of 200kV prescribed, and has decreased over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68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Decrease in number of open field setups</a:t>
            </a:r>
          </a:p>
          <a:p>
            <a:r>
              <a:rPr lang="en-US" dirty="0"/>
              <a:t>Likely the custom cutouts are representative of the </a:t>
            </a:r>
            <a:r>
              <a:rPr lang="en-US" dirty="0" err="1"/>
              <a:t>pt’s</a:t>
            </a:r>
            <a:r>
              <a:rPr lang="en-US" dirty="0"/>
              <a:t> with </a:t>
            </a:r>
            <a:r>
              <a:rPr lang="en-US" dirty="0" err="1"/>
              <a:t>Dupuytren’s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99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Prescription for ribs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10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6ADB0-6121-1244-A064-65DF74E124B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20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95D41-7C6D-2164-1046-DA32DCA04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36B7E-E8E6-E4D7-C809-897DA76CE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73682-F4DB-3D34-9AFB-E3E543DA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7A663-3E5F-45B6-6C8D-B0FA8B781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E1A78-FEB8-7990-93CC-3D1F6048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9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6F965-9DFD-E9FE-E3E7-24B94B6B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322D82-3C9E-C2C5-AC3F-FC4480B1C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8C3AB-AEA0-4D3A-D8E1-5D6823F7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38666-8989-57DF-B6AD-93251785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745BA-988A-294E-D648-2159BF65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1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5E2023-082E-D97E-8415-7E6780B7C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AF06B-6ED1-98FC-B039-B79A8EE16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04F0D-852F-F913-F887-18EE98AC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E7FE2-70F5-69FE-A7C3-F9F1EA72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049B1-6F9D-8654-79DF-A3210598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8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67E19-CB62-68E6-1972-7981E38FB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54C59-52AE-E1F4-050C-2DDE972A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ED7EB-3C6E-2EA6-EEE5-207D83FE7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8B196-4925-F4A8-06D3-DEC6448E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DDC01-8CDF-6988-3D53-77B71F93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8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F41D-5185-ED92-13C9-C8567608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B0668-6A00-D36C-00F8-DC3415A8C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FAEE4-8C9D-C43A-21FB-2CAAC2C1D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CDF4-BFFF-6679-7107-BC181877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9D7F5-F696-7486-47E1-09EF86A2A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C545-3AD7-0102-44A9-222A08D0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5CEC0-CD90-6321-E4BD-9C4D2AF30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B4AB0-F7E5-F54D-B845-8CC6C2CBC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D2847-1410-06DB-DFF8-42D02681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90032-7E7E-1411-7844-DB7C9628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2E3F1-59FB-2AC7-2B76-EB6457FE2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9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6755-C7A1-3F11-E4BF-BBB436BD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D6375-9E6C-16C4-3FCC-23CBE619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26A12-ACC7-74FD-F562-D1C4D2A66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F70AD-9452-9512-C2E0-1B49A24C6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06E701-3861-D655-7A48-DFA137645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AC8ABB-FCDB-B283-E3C5-689F25A8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1F536A-97A2-CAEE-006F-B5D224D0D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3726AA-5B57-74B3-9FA9-FB48A32F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2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FF15-3B6A-49A4-6E27-D03D98E54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5EEFD-D82C-36C5-4E84-58FC6398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69CAF-6880-2C6A-AABE-E409D2D3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9F06C-7284-4337-5C77-DF00E83E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9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F82BA-6AA3-534E-D2BA-1FAE52007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D78DD2-17BE-BAF6-E5DB-7DD8973E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1BD7B-2222-E743-C1C4-605E67A1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0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FBE3B-8849-E248-7EBD-0AFD873F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89B5-4BEC-5399-11FC-7FA429FD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C497A-8A1F-A3F7-0213-03163E450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D73E3-D499-0188-35FE-8E08D301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FF4E7-621B-901F-868B-F25DBE4B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2CB91-34AD-EC13-E112-67D44470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5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4DD4-37A2-261D-D5BA-58A38036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7D560-46DE-1302-9A8D-C5AA0B3D8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20200-AA9A-AA64-E9F6-652E10F75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1EC47-7F5F-5230-2A3D-F2118A835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6F97E-02AB-7207-1A96-83D9307C4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E9A8D-BF72-E619-9BBD-DC2B499BE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BA75A5-8964-80B0-F694-596DA310E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443DE-5F7C-03EC-6B69-669FEBF57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35DA0-4BDF-AC88-FAB2-9990151717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FA02B-66AD-C74A-B84B-A9A6CF47419D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E6F3A-6AD6-A02B-ABFD-62BE0B27B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28B68-26BB-AA65-7F2D-6FE87AC33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F1C74-466B-C24B-BD01-8313C16E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1711-FC14-E52C-5803-DC5795B784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TBCC Orthovoltage Usage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2C8A7-A3E5-23FC-787C-2F22D51C8B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TBCC Data 2019 – 2022</a:t>
            </a:r>
          </a:p>
          <a:p>
            <a:r>
              <a:rPr lang="en-US" dirty="0"/>
              <a:t>RT Noon Rounds</a:t>
            </a:r>
          </a:p>
          <a:p>
            <a:r>
              <a:rPr lang="en-US" dirty="0"/>
              <a:t> September 6, 2022</a:t>
            </a:r>
          </a:p>
        </p:txBody>
      </p:sp>
    </p:spTree>
    <p:extLst>
      <p:ext uri="{BB962C8B-B14F-4D97-AF65-F5344CB8AC3E}">
        <p14:creationId xmlns:p14="http://schemas.microsoft.com/office/powerpoint/2010/main" val="1331589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31523E0-5ACA-F544-938B-7B1C3A3462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24021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28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9774994-A740-FF4B-99C4-6C9B1EF752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75255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068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8405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EE62D-F26D-B22A-8D10-79F5C536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956B6-DF65-B215-D431-9E0DBF68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 was very clearly an outlier year due to the COVID-19 pandemic</a:t>
            </a:r>
          </a:p>
          <a:p>
            <a:r>
              <a:rPr lang="en-US" dirty="0"/>
              <a:t>Orthovoltage utilization otherwise steady/small increase over time</a:t>
            </a:r>
          </a:p>
          <a:p>
            <a:r>
              <a:rPr lang="en-US" dirty="0"/>
              <a:t>Increased amount of patients treated for </a:t>
            </a:r>
            <a:r>
              <a:rPr lang="en-US" dirty="0" err="1"/>
              <a:t>Dupuytren’s</a:t>
            </a:r>
            <a:r>
              <a:rPr lang="en-US" dirty="0"/>
              <a:t> contracture in 2022</a:t>
            </a:r>
          </a:p>
        </p:txBody>
      </p:sp>
    </p:spTree>
    <p:extLst>
      <p:ext uri="{BB962C8B-B14F-4D97-AF65-F5344CB8AC3E}">
        <p14:creationId xmlns:p14="http://schemas.microsoft.com/office/powerpoint/2010/main" val="2704502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46A9-3990-BF36-AC3F-36D2EE61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8DAA3-BFBE-0CAA-0397-76953059A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reviewed back to 2019, there may be significant variance that is not well captured pre-pandemic</a:t>
            </a:r>
          </a:p>
          <a:p>
            <a:r>
              <a:rPr lang="en-US" dirty="0"/>
              <a:t>Change in radiation oncologists during this period and there may be practice differences (likely)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82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541183-E642-C767-AE65-F66AAB02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Access to Orthovoltage?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6D57B-273E-2D57-8ACF-881792D84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en-US" sz="2000" dirty="0"/>
              <a:t>Does the slight decreased utilization of open fields, single fraction, 200kVp setups, ‘other’ diagnoses suggest poorer access to palliative orthovoltage treatments as compared to EBRT?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29784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541183-E642-C767-AE65-F66AAB02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Access to Orthovoltage?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6D57B-273E-2D57-8ACF-881792D84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en-US" sz="2000" dirty="0"/>
              <a:t>Does the slight decreased utilization of open fields, single fraction, 200kVp setups, ‘other’ diagnoses suggest poorer access to palliative orthovoltage treatments as </a:t>
            </a:r>
            <a:r>
              <a:rPr lang="en-US" sz="2000"/>
              <a:t>compared to EBRT</a:t>
            </a:r>
            <a:r>
              <a:rPr lang="en-US" sz="2000" dirty="0"/>
              <a:t>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F5CF23-7BCD-A024-8F93-6660F367B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613438"/>
              </p:ext>
            </p:extLst>
          </p:nvPr>
        </p:nvGraphicFramePr>
        <p:xfrm>
          <a:off x="5475691" y="1670241"/>
          <a:ext cx="5892471" cy="320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669">
                  <a:extLst>
                    <a:ext uri="{9D8B030D-6E8A-4147-A177-3AD203B41FA5}">
                      <a16:colId xmlns:a16="http://schemas.microsoft.com/office/drawing/2014/main" val="1982990241"/>
                    </a:ext>
                  </a:extLst>
                </a:gridCol>
                <a:gridCol w="3326802">
                  <a:extLst>
                    <a:ext uri="{9D8B030D-6E8A-4147-A177-3AD203B41FA5}">
                      <a16:colId xmlns:a16="http://schemas.microsoft.com/office/drawing/2014/main" val="4047631744"/>
                    </a:ext>
                  </a:extLst>
                </a:gridCol>
              </a:tblGrid>
              <a:tr h="641223">
                <a:tc>
                  <a:txBody>
                    <a:bodyPr/>
                    <a:lstStyle/>
                    <a:p>
                      <a:pPr algn="l" fontAlgn="b"/>
                      <a:r>
                        <a:rPr lang="en-CA" sz="3300" u="none" strike="noStrike">
                          <a:effectLst/>
                        </a:rPr>
                        <a:t>Year</a:t>
                      </a:r>
                      <a:endParaRPr lang="en-CA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3300" u="none" strike="noStrike">
                          <a:effectLst/>
                        </a:rPr>
                        <a:t>Rib Prescriptions</a:t>
                      </a:r>
                      <a:endParaRPr lang="en-CA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2229666643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r" fontAlgn="b"/>
                      <a:r>
                        <a:rPr lang="en-CA" sz="3300" u="none" strike="noStrike">
                          <a:effectLst/>
                        </a:rPr>
                        <a:t>2019</a:t>
                      </a:r>
                      <a:endParaRPr lang="en-CA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3300" u="none" strike="noStrike" dirty="0">
                          <a:effectLst/>
                        </a:rPr>
                        <a:t>4</a:t>
                      </a:r>
                      <a:endParaRPr lang="en-CA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3698384178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r" fontAlgn="b"/>
                      <a:r>
                        <a:rPr lang="en-CA" sz="3300" u="none" strike="noStrike">
                          <a:effectLst/>
                        </a:rPr>
                        <a:t>2020</a:t>
                      </a:r>
                      <a:endParaRPr lang="en-CA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3300" u="none" strike="noStrike">
                          <a:effectLst/>
                        </a:rPr>
                        <a:t>5</a:t>
                      </a:r>
                      <a:endParaRPr lang="en-CA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3723474912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r" fontAlgn="b"/>
                      <a:r>
                        <a:rPr lang="en-CA" sz="3300" u="none" strike="noStrike">
                          <a:effectLst/>
                        </a:rPr>
                        <a:t>2021</a:t>
                      </a:r>
                      <a:endParaRPr lang="en-CA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3300" u="none" strike="noStrike">
                          <a:effectLst/>
                        </a:rPr>
                        <a:t>4</a:t>
                      </a:r>
                      <a:endParaRPr lang="en-CA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1653749729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r" fontAlgn="b"/>
                      <a:r>
                        <a:rPr lang="en-CA" sz="3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2022</a:t>
                      </a:r>
                      <a:endParaRPr lang="en-CA" sz="3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3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CA" sz="3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2106449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48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E5B54-6129-CCDF-AFD4-BE769C76F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3E461-965D-2B75-2133-2D341831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to Rich Hayashi, Dr Elizabeth </a:t>
            </a:r>
            <a:r>
              <a:rPr lang="en-US" dirty="0" err="1"/>
              <a:t>Kurien</a:t>
            </a:r>
            <a:r>
              <a:rPr lang="en-US" dirty="0"/>
              <a:t>, and Dr Johnstone for their help with assembling this data &amp; presentation</a:t>
            </a:r>
          </a:p>
          <a:p>
            <a:r>
              <a:rPr lang="en-US" dirty="0"/>
              <a:t>Big thank you to orthovoltage radiation therapists for treating these patients</a:t>
            </a:r>
          </a:p>
          <a:p>
            <a:r>
              <a:rPr lang="en-US" dirty="0"/>
              <a:t>Big thank you to duty medical physicists attending to markup pages &amp; calculations</a:t>
            </a:r>
          </a:p>
        </p:txBody>
      </p:sp>
    </p:spTree>
    <p:extLst>
      <p:ext uri="{BB962C8B-B14F-4D97-AF65-F5344CB8AC3E}">
        <p14:creationId xmlns:p14="http://schemas.microsoft.com/office/powerpoint/2010/main" val="2572486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B660CC-4E30-70DD-D38A-10E63449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99096-80F4-950A-C167-4DCFB794B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0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CE53-75BC-308D-1309-D1864D32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D574-4E51-7174-1447-87074437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Quantify orthovoltage treatment use in last few years to investigate trends and better inform workforce needs and resource allocation</a:t>
            </a:r>
          </a:p>
        </p:txBody>
      </p:sp>
    </p:spTree>
    <p:extLst>
      <p:ext uri="{BB962C8B-B14F-4D97-AF65-F5344CB8AC3E}">
        <p14:creationId xmlns:p14="http://schemas.microsoft.com/office/powerpoint/2010/main" val="363639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B1686-59FE-7148-49F4-5A8859F0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BB9CD-CA01-C70E-D70A-CFE86F33E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Orthovoltage prescriptions retrospectively gathered from Jan 1, 2019 – Aug 19, 2022</a:t>
            </a:r>
          </a:p>
          <a:p>
            <a:pPr lvl="1"/>
            <a:r>
              <a:rPr lang="en-US" dirty="0"/>
              <a:t>Prorated 2022 usage until end of year to allow for inter-year comparisons</a:t>
            </a:r>
          </a:p>
        </p:txBody>
      </p:sp>
    </p:spTree>
    <p:extLst>
      <p:ext uri="{BB962C8B-B14F-4D97-AF65-F5344CB8AC3E}">
        <p14:creationId xmlns:p14="http://schemas.microsoft.com/office/powerpoint/2010/main" val="59597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F02CEB-2ADA-624B-880F-B088D8719B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395212"/>
              </p:ext>
            </p:extLst>
          </p:nvPr>
        </p:nvGraphicFramePr>
        <p:xfrm>
          <a:off x="838200" y="370703"/>
          <a:ext cx="10515600" cy="580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30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F26F671-EBA4-A632-B4B7-9F47DCD2AE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6076375"/>
              </p:ext>
            </p:extLst>
          </p:nvPr>
        </p:nvGraphicFramePr>
        <p:xfrm>
          <a:off x="9304638" y="775807"/>
          <a:ext cx="2718486" cy="425339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46033">
                  <a:extLst>
                    <a:ext uri="{9D8B030D-6E8A-4147-A177-3AD203B41FA5}">
                      <a16:colId xmlns:a16="http://schemas.microsoft.com/office/drawing/2014/main" val="3573482557"/>
                    </a:ext>
                  </a:extLst>
                </a:gridCol>
                <a:gridCol w="1772453">
                  <a:extLst>
                    <a:ext uri="{9D8B030D-6E8A-4147-A177-3AD203B41FA5}">
                      <a16:colId xmlns:a16="http://schemas.microsoft.com/office/drawing/2014/main" val="431042709"/>
                    </a:ext>
                  </a:extLst>
                </a:gridCol>
              </a:tblGrid>
              <a:tr h="1157376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Year</a:t>
                      </a:r>
                      <a:endParaRPr lang="en-CA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Treated sites/per week</a:t>
                      </a:r>
                      <a:endParaRPr lang="en-CA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1629974921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2019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>
                          <a:effectLst/>
                        </a:rPr>
                        <a:t>2.4</a:t>
                      </a:r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2885048449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2020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1.4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3383813889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2021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2.2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2297185140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2022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2.4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3580892069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E5418DD-DC65-454C-A9BF-557BE0FB733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9850037"/>
              </p:ext>
            </p:extLst>
          </p:nvPr>
        </p:nvGraphicFramePr>
        <p:xfrm>
          <a:off x="838200" y="407773"/>
          <a:ext cx="8466438" cy="576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98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F26F671-EBA4-A632-B4B7-9F47DCD2AE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5063231"/>
              </p:ext>
            </p:extLst>
          </p:nvPr>
        </p:nvGraphicFramePr>
        <p:xfrm>
          <a:off x="9304638" y="775807"/>
          <a:ext cx="2718486" cy="425339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46033">
                  <a:extLst>
                    <a:ext uri="{9D8B030D-6E8A-4147-A177-3AD203B41FA5}">
                      <a16:colId xmlns:a16="http://schemas.microsoft.com/office/drawing/2014/main" val="3573482557"/>
                    </a:ext>
                  </a:extLst>
                </a:gridCol>
                <a:gridCol w="1772453">
                  <a:extLst>
                    <a:ext uri="{9D8B030D-6E8A-4147-A177-3AD203B41FA5}">
                      <a16:colId xmlns:a16="http://schemas.microsoft.com/office/drawing/2014/main" val="431042709"/>
                    </a:ext>
                  </a:extLst>
                </a:gridCol>
              </a:tblGrid>
              <a:tr h="1157376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Year</a:t>
                      </a:r>
                      <a:endParaRPr lang="en-CA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Treated sites/per week</a:t>
                      </a:r>
                      <a:endParaRPr lang="en-CA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1629974921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2019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>
                          <a:effectLst/>
                        </a:rPr>
                        <a:t>2.4</a:t>
                      </a:r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2885048449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en-CA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1.4</a:t>
                      </a:r>
                      <a:endParaRPr lang="en-CA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3383813889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2021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2.2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2297185140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>
                          <a:effectLst/>
                        </a:rPr>
                        <a:t>2022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2.4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/>
                </a:tc>
                <a:extLst>
                  <a:ext uri="{0D108BD9-81ED-4DB2-BD59-A6C34878D82A}">
                    <a16:rowId xmlns:a16="http://schemas.microsoft.com/office/drawing/2014/main" val="3580892069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E5418DD-DC65-454C-A9BF-557BE0FB733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407773"/>
          <a:ext cx="8466438" cy="576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008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F26F671-EBA4-A632-B4B7-9F47DCD2AE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286604"/>
              </p:ext>
            </p:extLst>
          </p:nvPr>
        </p:nvGraphicFramePr>
        <p:xfrm>
          <a:off x="9304638" y="775807"/>
          <a:ext cx="2718486" cy="425339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46033">
                  <a:extLst>
                    <a:ext uri="{9D8B030D-6E8A-4147-A177-3AD203B41FA5}">
                      <a16:colId xmlns:a16="http://schemas.microsoft.com/office/drawing/2014/main" val="3573482557"/>
                    </a:ext>
                  </a:extLst>
                </a:gridCol>
                <a:gridCol w="1772453">
                  <a:extLst>
                    <a:ext uri="{9D8B030D-6E8A-4147-A177-3AD203B41FA5}">
                      <a16:colId xmlns:a16="http://schemas.microsoft.com/office/drawing/2014/main" val="431042709"/>
                    </a:ext>
                  </a:extLst>
                </a:gridCol>
              </a:tblGrid>
              <a:tr h="1157376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Fractions/ week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9974921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5048449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3813889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7185140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0892069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A67E590-FBC2-744C-850C-EA2B1A0456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196596"/>
              </p:ext>
            </p:extLst>
          </p:nvPr>
        </p:nvGraphicFramePr>
        <p:xfrm>
          <a:off x="490838" y="775806"/>
          <a:ext cx="8813800" cy="5513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983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F26F671-EBA4-A632-B4B7-9F47DCD2AE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6666816"/>
              </p:ext>
            </p:extLst>
          </p:nvPr>
        </p:nvGraphicFramePr>
        <p:xfrm>
          <a:off x="9304638" y="775807"/>
          <a:ext cx="2718486" cy="425339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46033">
                  <a:extLst>
                    <a:ext uri="{9D8B030D-6E8A-4147-A177-3AD203B41FA5}">
                      <a16:colId xmlns:a16="http://schemas.microsoft.com/office/drawing/2014/main" val="3573482557"/>
                    </a:ext>
                  </a:extLst>
                </a:gridCol>
                <a:gridCol w="1772453">
                  <a:extLst>
                    <a:ext uri="{9D8B030D-6E8A-4147-A177-3AD203B41FA5}">
                      <a16:colId xmlns:a16="http://schemas.microsoft.com/office/drawing/2014/main" val="431042709"/>
                    </a:ext>
                  </a:extLst>
                </a:gridCol>
              </a:tblGrid>
              <a:tr h="1157376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Fractions/ week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9974921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5048449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3813889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7185140"/>
                  </a:ext>
                </a:extLst>
              </a:tr>
              <a:tr h="774004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0892069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A67E590-FBC2-744C-850C-EA2B1A04565A}"/>
              </a:ext>
            </a:extLst>
          </p:cNvPr>
          <p:cNvGraphicFramePr>
            <a:graphicFrameLocks/>
          </p:cNvGraphicFramePr>
          <p:nvPr/>
        </p:nvGraphicFramePr>
        <p:xfrm>
          <a:off x="490838" y="775806"/>
          <a:ext cx="8813800" cy="5513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384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6E5699D-D955-1649-8F98-92D9A1DA6D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442106"/>
              </p:ext>
            </p:extLst>
          </p:nvPr>
        </p:nvGraphicFramePr>
        <p:xfrm>
          <a:off x="1282700" y="514350"/>
          <a:ext cx="96266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040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535</Words>
  <Application>Microsoft Macintosh PowerPoint</Application>
  <PresentationFormat>Widescreen</PresentationFormat>
  <Paragraphs>105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TBCC Orthovoltage Usage</vt:lpstr>
      <vt:lpstr>Objectives</vt:lpstr>
      <vt:lpstr>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Observations</vt:lpstr>
      <vt:lpstr>Limitations</vt:lpstr>
      <vt:lpstr>Access to Orthovoltage?</vt:lpstr>
      <vt:lpstr>Access to Orthovoltage?</vt:lpstr>
      <vt:lpstr>Thank you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Orthovoltage Usage</dc:title>
  <dc:creator>Jordan Stosky</dc:creator>
  <cp:lastModifiedBy>Jordan Stosky</cp:lastModifiedBy>
  <cp:revision>14</cp:revision>
  <dcterms:created xsi:type="dcterms:W3CDTF">2022-09-02T14:32:30Z</dcterms:created>
  <dcterms:modified xsi:type="dcterms:W3CDTF">2022-09-02T18:58:50Z</dcterms:modified>
</cp:coreProperties>
</file>